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22"/>
  </p:notesMasterIdLst>
  <p:handoutMasterIdLst>
    <p:handoutMasterId r:id="rId23"/>
  </p:handoutMasterIdLst>
  <p:sldIdLst>
    <p:sldId id="325" r:id="rId2"/>
    <p:sldId id="384" r:id="rId3"/>
    <p:sldId id="441" r:id="rId4"/>
    <p:sldId id="442" r:id="rId5"/>
    <p:sldId id="445" r:id="rId6"/>
    <p:sldId id="444" r:id="rId7"/>
    <p:sldId id="456" r:id="rId8"/>
    <p:sldId id="446" r:id="rId9"/>
    <p:sldId id="443" r:id="rId10"/>
    <p:sldId id="455" r:id="rId11"/>
    <p:sldId id="387" r:id="rId12"/>
    <p:sldId id="461" r:id="rId13"/>
    <p:sldId id="375" r:id="rId14"/>
    <p:sldId id="462" r:id="rId15"/>
    <p:sldId id="453" r:id="rId16"/>
    <p:sldId id="452" r:id="rId17"/>
    <p:sldId id="378" r:id="rId18"/>
    <p:sldId id="451" r:id="rId19"/>
    <p:sldId id="454" r:id="rId20"/>
    <p:sldId id="383" r:id="rId21"/>
  </p:sldIdLst>
  <p:sldSz cx="9144000" cy="6858000" type="screen4x3"/>
  <p:notesSz cx="6735763" cy="98663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gfa Rotis Sans Serif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gfa Rotis Sans Serif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gfa Rotis Sans Serif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gfa Rotis Sans Serif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gfa Rotis Sans Serif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gfa Rotis Sans Serif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gfa Rotis Sans Serif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gfa Rotis Sans Serif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gfa Rotis Sans Serif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87028" autoAdjust="0"/>
  </p:normalViewPr>
  <p:slideViewPr>
    <p:cSldViewPr snapToGrid="0">
      <p:cViewPr varScale="1">
        <p:scale>
          <a:sx n="41" d="100"/>
          <a:sy n="41" d="100"/>
        </p:scale>
        <p:origin x="1116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9" tIns="45670" rIns="91339" bIns="4567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9" tIns="45670" rIns="91339" bIns="4567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9" tIns="45670" rIns="91339" bIns="4567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9" tIns="45670" rIns="91339" bIns="4567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338861B9-8267-4320-A6BB-21F32187C4F8}" type="slidenum">
              <a:rPr lang="de-DE" altLang="de-DE"/>
              <a:pPr/>
              <a:t>‹#›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671181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9" tIns="45670" rIns="91339" bIns="4567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9" tIns="45670" rIns="91339" bIns="4567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30775" cy="3697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86300"/>
            <a:ext cx="538797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9" tIns="45670" rIns="91339" bIns="456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9" tIns="45670" rIns="91339" bIns="4567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9" tIns="45670" rIns="91339" bIns="4567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36871C93-AE38-4C8B-8469-7060C5892B4A}" type="slidenum">
              <a:rPr lang="de-DE" altLang="de-DE"/>
              <a:pPr/>
              <a:t>‹#›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31199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gfa Rotis Sans Serif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gfa Rotis Sans Serif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gfa Rotis Sans Serif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gfa Rotis Sans Serif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gfa Rotis Sans Serif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gfa Rotis Sans Serif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gfa Rotis Sans Serif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gfa Rotis Sans Serif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gfa Rotis Sans Serif" pitchFamily="2" charset="0"/>
              </a:defRPr>
            </a:lvl9pPr>
          </a:lstStyle>
          <a:p>
            <a:fld id="{C807AC27-0CB4-4713-B57F-D7992DB3DB48}" type="slidenum">
              <a:rPr lang="de-DE" altLang="de-DE">
                <a:latin typeface="Arial" charset="0"/>
              </a:rPr>
              <a:pPr/>
              <a:t>1</a:t>
            </a:fld>
            <a:endParaRPr lang="de-DE" altLang="de-DE" dirty="0"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46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de-DE" dirty="0"/>
              </a:p>
            </p:txBody>
          </p:sp>
        </p:grpSp>
      </p:grpSp>
      <p:sp>
        <p:nvSpPr>
          <p:cNvPr id="5852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5852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de-DE"/>
              <a:t>17 April 2015</a:t>
            </a:r>
            <a:endParaRPr lang="de-DE" dirty="0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©BOSANA Medizintechnik GmbH</a:t>
            </a:r>
            <a:endParaRPr lang="de-D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fld id="{D02B2343-44FC-45B9-99A9-C8E1161A1553}" type="slidenum">
              <a:rPr lang="de-DE" altLang="de-DE"/>
              <a:pPr/>
              <a:t>‹#›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1614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17 April 2015</a:t>
            </a:r>
            <a:endParaRPr lang="de-DE" dirty="0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©BOSANA Medizintechnik GmbH</a:t>
            </a:r>
            <a:endParaRPr lang="de-DE" dirty="0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ADBA8C-FF8F-4159-B1B8-EE2872133DCE}" type="slidenum">
              <a:rPr lang="de-DE" altLang="de-DE"/>
              <a:pPr/>
              <a:t>‹#›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0077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17 April 2015</a:t>
            </a:r>
            <a:endParaRPr lang="de-DE" dirty="0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©BOSANA Medizintechnik GmbH</a:t>
            </a:r>
            <a:endParaRPr lang="de-DE" dirty="0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FD747-6625-4DF9-AF0B-058BAD8A9EFE}" type="slidenum">
              <a:rPr lang="de-DE" altLang="de-DE"/>
              <a:pPr/>
              <a:t>‹#›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43969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17 April 2015</a:t>
            </a:r>
            <a:endParaRPr lang="de-DE" dirty="0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©BOSANA Medizintechnik GmbH</a:t>
            </a:r>
            <a:endParaRPr lang="de-DE" dirty="0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EC14B-F2A0-4EE7-874F-DA9708BCD169}" type="slidenum">
              <a:rPr lang="de-DE" altLang="de-DE"/>
              <a:pPr/>
              <a:t>‹#›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9427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17 April 2015</a:t>
            </a:r>
            <a:endParaRPr lang="de-DE" dirty="0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©BOSANA Medizintechnik GmbH</a:t>
            </a:r>
            <a:endParaRPr lang="de-DE" dirty="0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14311-7CC3-45A8-BED5-CD6059AA7B95}" type="slidenum">
              <a:rPr lang="de-DE" altLang="de-DE"/>
              <a:pPr/>
              <a:t>‹#›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1880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17 April 2015</a:t>
            </a:r>
            <a:endParaRPr lang="de-DE" dirty="0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©BOSANA Medizintechnik GmbH</a:t>
            </a:r>
            <a:endParaRPr lang="de-DE" dirty="0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EDC0F3-1BF1-40D5-9E63-649635F929D8}" type="slidenum">
              <a:rPr lang="de-DE" altLang="de-DE"/>
              <a:pPr/>
              <a:t>‹#›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19671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17 April 2015</a:t>
            </a:r>
            <a:endParaRPr lang="de-DE" dirty="0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©BOSANA Medizintechnik GmbH</a:t>
            </a:r>
            <a:endParaRPr lang="de-DE" dirty="0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EE4A70-C851-42C2-AF1E-EE433A927AEF}" type="slidenum">
              <a:rPr lang="de-DE" altLang="de-DE"/>
              <a:pPr/>
              <a:t>‹#›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0311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17 April 2015</a:t>
            </a:r>
            <a:endParaRPr lang="de-DE" dirty="0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©BOSANA Medizintechnik GmbH</a:t>
            </a:r>
            <a:endParaRPr lang="de-DE" dirty="0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7DB19D-9814-4A8D-B9FB-731E38033F23}" type="slidenum">
              <a:rPr lang="de-DE" altLang="de-DE"/>
              <a:pPr/>
              <a:t>‹#›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5046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17 April 2015</a:t>
            </a:r>
            <a:endParaRPr lang="de-DE" dirty="0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©BOSANA Medizintechnik GmbH</a:t>
            </a:r>
            <a:endParaRPr lang="de-DE" dirty="0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5C5936-41CA-44C3-918F-23B62EECAE55}" type="slidenum">
              <a:rPr lang="de-DE" altLang="de-DE"/>
              <a:pPr/>
              <a:t>‹#›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2895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17 April 2015</a:t>
            </a:r>
            <a:endParaRPr lang="de-DE" dirty="0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©BOSANA Medizintechnik GmbH</a:t>
            </a:r>
            <a:endParaRPr lang="de-DE" dirty="0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BE4BC-6631-48BE-A46E-52554DD8A51D}" type="slidenum">
              <a:rPr lang="de-DE" altLang="de-DE"/>
              <a:pPr/>
              <a:t>‹#›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15688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17 April 2015</a:t>
            </a:r>
            <a:endParaRPr lang="de-DE" dirty="0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©BOSANA Medizintechnik GmbH</a:t>
            </a:r>
            <a:endParaRPr lang="de-DE" dirty="0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06DAD0-3ADF-445D-8C1D-B50A8434BD06}" type="slidenum">
              <a:rPr lang="de-DE" altLang="de-DE"/>
              <a:pPr/>
              <a:t>‹#›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40657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gfa Rotis Sans Serif" panose="00000400000000000000" pitchFamily="2" charset="0"/>
                  </a:defRPr>
                </a:lvl9pPr>
              </a:lstStyle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5749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de-DE" dirty="0"/>
              </a:p>
            </p:txBody>
          </p:sp>
          <p:sp>
            <p:nvSpPr>
              <p:cNvPr id="5749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de-DE" dirty="0"/>
              </a:p>
            </p:txBody>
          </p:sp>
        </p:grpSp>
      </p:grpSp>
      <p:sp>
        <p:nvSpPr>
          <p:cNvPr id="5749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5749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/>
              <a:t>17 April 2015</a:t>
            </a:r>
            <a:endParaRPr lang="de-DE" dirty="0"/>
          </a:p>
        </p:txBody>
      </p:sp>
      <p:sp>
        <p:nvSpPr>
          <p:cNvPr id="5749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/>
              <a:t>©BOSANA Medizintechnik GmbH</a:t>
            </a:r>
            <a:endParaRPr lang="de-DE" dirty="0"/>
          </a:p>
        </p:txBody>
      </p:sp>
      <p:sp>
        <p:nvSpPr>
          <p:cNvPr id="5750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fld id="{526A3B10-099C-471F-8751-C64F647F2A69}" type="slidenum">
              <a:rPr lang="de-DE" altLang="de-DE"/>
              <a:pPr/>
              <a:t>‹#›</a:t>
            </a:fld>
            <a:endParaRPr lang="de-DE" altLang="de-DE" dirty="0"/>
          </a:p>
        </p:txBody>
      </p:sp>
      <p:sp>
        <p:nvSpPr>
          <p:cNvPr id="5750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cid:81eea900-5897-4a50-a1eb-ee0c1a4ceec4@bosana-gmbh.loca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4375" y="333375"/>
            <a:ext cx="7658100" cy="2495550"/>
          </a:xfrm>
        </p:spPr>
        <p:txBody>
          <a:bodyPr/>
          <a:lstStyle/>
          <a:p>
            <a:r>
              <a:rPr lang="de-DE" altLang="de-DE" sz="3200" b="1" dirty="0">
                <a:effectLst/>
                <a:latin typeface="Agfa Rotis Sans Serif" panose="00000400000000000000" pitchFamily="2" charset="0"/>
              </a:rPr>
              <a:t>Brain </a:t>
            </a:r>
            <a:r>
              <a:rPr lang="de-DE" altLang="de-DE" sz="3200" b="1" dirty="0" err="1">
                <a:effectLst/>
                <a:latin typeface="Agfa Rotis Sans Serif" panose="00000400000000000000" pitchFamily="2" charset="0"/>
              </a:rPr>
              <a:t>stimulation</a:t>
            </a:r>
            <a:r>
              <a:rPr lang="de-DE" altLang="de-DE" sz="3200" b="1" dirty="0">
                <a:effectLst/>
                <a:latin typeface="Agfa Rotis Sans Serif" panose="00000400000000000000" pitchFamily="2" charset="0"/>
              </a:rPr>
              <a:t> at </a:t>
            </a:r>
            <a:r>
              <a:rPr lang="de-DE" altLang="de-DE" sz="3200" b="1" dirty="0" err="1">
                <a:effectLst/>
                <a:latin typeface="Agfa Rotis Sans Serif" panose="00000400000000000000" pitchFamily="2" charset="0"/>
              </a:rPr>
              <a:t>your</a:t>
            </a:r>
            <a:r>
              <a:rPr lang="de-DE" altLang="de-DE" sz="3200" b="1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altLang="de-DE" sz="3200" b="1" dirty="0" err="1">
                <a:effectLst/>
                <a:latin typeface="Agfa Rotis Sans Serif" panose="00000400000000000000" pitchFamily="2" charset="0"/>
              </a:rPr>
              <a:t>fingertips</a:t>
            </a:r>
            <a:br>
              <a:rPr lang="de-DE" altLang="de-DE" sz="3200" b="1" dirty="0">
                <a:effectLst/>
                <a:latin typeface="Agfa Rotis Sans Serif" panose="00000400000000000000" pitchFamily="2" charset="0"/>
              </a:rPr>
            </a:br>
            <a:r>
              <a:rPr lang="de-DE" altLang="de-DE" sz="1800" b="1" dirty="0">
                <a:effectLst/>
                <a:latin typeface="Agfa Rotis Sans Serif" panose="00000400000000000000" pitchFamily="2" charset="0"/>
              </a:rPr>
              <a:t>A </a:t>
            </a:r>
            <a:r>
              <a:rPr lang="de-DE" altLang="de-DE" sz="1800" b="1" dirty="0" err="1">
                <a:effectLst/>
                <a:latin typeface="Agfa Rotis Sans Serif" panose="00000400000000000000" pitchFamily="2" charset="0"/>
              </a:rPr>
              <a:t>completely</a:t>
            </a:r>
            <a:r>
              <a:rPr lang="de-DE" altLang="de-DE" sz="1800" b="1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altLang="de-DE" sz="1800" b="1" dirty="0" err="1">
                <a:effectLst/>
                <a:latin typeface="Agfa Rotis Sans Serif" panose="00000400000000000000" pitchFamily="2" charset="0"/>
              </a:rPr>
              <a:t>new</a:t>
            </a:r>
            <a:r>
              <a:rPr lang="de-DE" altLang="de-DE" sz="1800" b="1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altLang="de-DE" sz="1800" b="1" dirty="0" err="1">
                <a:effectLst/>
                <a:latin typeface="Agfa Rotis Sans Serif" panose="00000400000000000000" pitchFamily="2" charset="0"/>
              </a:rPr>
              <a:t>approach</a:t>
            </a:r>
            <a:r>
              <a:rPr lang="de-DE" altLang="de-DE" sz="1800" b="1" dirty="0">
                <a:effectLst/>
                <a:latin typeface="Agfa Rotis Sans Serif" panose="00000400000000000000" pitchFamily="2" charset="0"/>
              </a:rPr>
              <a:t> in </a:t>
            </a:r>
            <a:r>
              <a:rPr lang="de-DE" altLang="de-DE" sz="1800" b="1" dirty="0" err="1">
                <a:effectLst/>
                <a:latin typeface="Agfa Rotis Sans Serif" panose="00000400000000000000" pitchFamily="2" charset="0"/>
              </a:rPr>
              <a:t>rehabilitation</a:t>
            </a:r>
            <a:r>
              <a:rPr lang="de-DE" altLang="de-DE" sz="1800" b="1" dirty="0">
                <a:effectLst/>
                <a:latin typeface="Agfa Rotis Sans Serif" panose="00000400000000000000" pitchFamily="2" charset="0"/>
              </a:rPr>
              <a:t> after </a:t>
            </a:r>
            <a:r>
              <a:rPr lang="de-DE" altLang="de-DE" sz="1800" b="1" dirty="0" err="1">
                <a:effectLst/>
                <a:latin typeface="Agfa Rotis Sans Serif" panose="00000400000000000000" pitchFamily="2" charset="0"/>
              </a:rPr>
              <a:t>stroke</a:t>
            </a:r>
            <a:endParaRPr lang="de-DE" altLang="de-DE" sz="1800" b="1" dirty="0">
              <a:effectLst/>
              <a:latin typeface="Agfa Rotis Sans Serif" panose="00000400000000000000" pitchFamily="2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de-D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©BOSANA Medizintechnik GmbH</a:t>
            </a:r>
            <a:endParaRPr lang="de-D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 April 2015</a:t>
            </a:r>
            <a:endParaRPr lang="de-DE" dirty="0"/>
          </a:p>
        </p:txBody>
      </p:sp>
      <p:pic>
        <p:nvPicPr>
          <p:cNvPr id="6" name="Grafik 5" descr="cid:81eea900-5897-4a50-a1eb-ee0c1a4ceec4@bosana-gmbh.local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814" y="0"/>
            <a:ext cx="4366260" cy="1185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 descr="T:\tipstim\Marketing\Fotos, Abb &amp; Videos\Profi-Fotos\tipstim - Anwendung Patient Vollansic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256" y="2888530"/>
            <a:ext cx="4985377" cy="333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effectLst/>
              </a:rPr>
              <a:t> </a:t>
            </a:r>
            <a:r>
              <a:rPr lang="de-DE" dirty="0">
                <a:effectLst/>
                <a:latin typeface="Agfa Rotis Sans Serif" panose="00000400000000000000" pitchFamily="2" charset="0"/>
              </a:rPr>
              <a:t>tipstim</a:t>
            </a:r>
            <a:r>
              <a:rPr lang="de-DE" dirty="0">
                <a:effectLst/>
                <a:latin typeface="Calibri"/>
                <a:cs typeface="Calibri"/>
              </a:rPr>
              <a:t>®</a:t>
            </a:r>
            <a:br>
              <a:rPr lang="de-DE" dirty="0">
                <a:effectLst/>
                <a:latin typeface="Agfa Rotis Sans Serif" panose="00000400000000000000" pitchFamily="2" charset="0"/>
              </a:rPr>
            </a:br>
            <a:r>
              <a:rPr lang="de-DE" sz="2800" dirty="0">
                <a:effectLst/>
                <a:latin typeface="Agfa Rotis Sans Serif" panose="00000400000000000000" pitchFamily="2" charset="0"/>
              </a:rPr>
              <a:t>I. </a:t>
            </a:r>
            <a:r>
              <a:rPr lang="de-DE" sz="2800" dirty="0" err="1">
                <a:effectLst/>
                <a:latin typeface="Agfa Rotis Sans Serif" panose="00000400000000000000" pitchFamily="2" charset="0"/>
              </a:rPr>
              <a:t>Mechanisms</a:t>
            </a:r>
            <a:r>
              <a:rPr lang="de-DE" sz="28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800" dirty="0" err="1">
                <a:effectLst/>
                <a:latin typeface="Agfa Rotis Sans Serif" panose="00000400000000000000" pitchFamily="2" charset="0"/>
              </a:rPr>
              <a:t>of</a:t>
            </a:r>
            <a:r>
              <a:rPr lang="de-DE" sz="28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800" dirty="0" err="1">
                <a:effectLst/>
                <a:latin typeface="Agfa Rotis Sans Serif" panose="00000400000000000000" pitchFamily="2" charset="0"/>
              </a:rPr>
              <a:t>action</a:t>
            </a:r>
            <a:r>
              <a:rPr lang="de-DE" sz="2800" dirty="0">
                <a:effectLst/>
                <a:latin typeface="Agfa Rotis Sans Serif" panose="00000400000000000000" pitchFamily="2" charset="0"/>
              </a:rPr>
              <a:t> - tipstim</a:t>
            </a:r>
            <a:r>
              <a:rPr lang="de-DE" sz="2800" dirty="0">
                <a:effectLst/>
                <a:latin typeface="Calibri"/>
                <a:cs typeface="Calibri"/>
              </a:rPr>
              <a:t>®</a:t>
            </a:r>
            <a:endParaRPr lang="de-DE" sz="2800" dirty="0">
              <a:effectLst/>
              <a:latin typeface="Agfa Rotis Sans Serif" panose="00000400000000000000" pitchFamily="2" charset="0"/>
            </a:endParaRPr>
          </a:p>
        </p:txBody>
      </p:sp>
      <p:sp>
        <p:nvSpPr>
          <p:cNvPr id="16387" name="Inhaltsplatzhalter 2"/>
          <p:cNvSpPr>
            <a:spLocks noGrp="1"/>
          </p:cNvSpPr>
          <p:nvPr>
            <p:ph idx="1"/>
          </p:nvPr>
        </p:nvSpPr>
        <p:spPr>
          <a:xfrm>
            <a:off x="666750" y="1781176"/>
            <a:ext cx="7762875" cy="4927600"/>
          </a:xfrm>
        </p:spPr>
        <p:txBody>
          <a:bodyPr/>
          <a:lstStyle/>
          <a:p>
            <a:pPr marL="0" indent="0">
              <a:buNone/>
            </a:pPr>
            <a:r>
              <a:rPr lang="de-DE" altLang="de-DE" sz="2000" b="1" dirty="0">
                <a:effectLst/>
                <a:latin typeface="Agfa Rotis Sans Serif" pitchFamily="2" charset="0"/>
              </a:rPr>
              <a:t>Differentiation </a:t>
            </a:r>
            <a:r>
              <a:rPr lang="de-DE" altLang="de-DE" sz="2000" b="1" dirty="0" err="1">
                <a:effectLst/>
                <a:latin typeface="Agfa Rotis Sans Serif" pitchFamily="2" charset="0"/>
              </a:rPr>
              <a:t>from</a:t>
            </a:r>
            <a:r>
              <a:rPr lang="de-DE" altLang="de-DE" sz="2000" b="1" dirty="0">
                <a:effectLst/>
                <a:latin typeface="Agfa Rotis Sans Serif" pitchFamily="2" charset="0"/>
              </a:rPr>
              <a:t> </a:t>
            </a:r>
            <a:r>
              <a:rPr lang="de-DE" altLang="de-DE" sz="2000" b="1" dirty="0" err="1">
                <a:effectLst/>
                <a:latin typeface="Agfa Rotis Sans Serif" pitchFamily="2" charset="0"/>
              </a:rPr>
              <a:t>mesh</a:t>
            </a:r>
            <a:r>
              <a:rPr lang="de-DE" altLang="de-DE" sz="2000" b="1" dirty="0">
                <a:effectLst/>
                <a:latin typeface="Agfa Rotis Sans Serif" pitchFamily="2" charset="0"/>
              </a:rPr>
              <a:t> glove</a:t>
            </a:r>
          </a:p>
          <a:p>
            <a:pPr marL="0" indent="0">
              <a:buNone/>
            </a:pPr>
            <a:r>
              <a:rPr lang="de-DE" altLang="de-DE" sz="2000" dirty="0">
                <a:effectLst/>
                <a:latin typeface="Agfa Rotis Sans Serif" pitchFamily="2" charset="0"/>
              </a:rPr>
              <a:t>In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contrast</a:t>
            </a:r>
            <a:r>
              <a:rPr lang="de-DE" altLang="de-DE" sz="2000" dirty="0">
                <a:effectLst/>
                <a:latin typeface="Agfa Rotis Sans Serif" pitchFamily="2" charset="0"/>
              </a:rPr>
              <a:t> to </a:t>
            </a:r>
            <a:r>
              <a:rPr lang="de-DE" altLang="de-DE" sz="2000" b="1" dirty="0">
                <a:effectLst/>
                <a:latin typeface="Agfa Rotis Sans Serif" panose="00000400000000000000" pitchFamily="2" charset="0"/>
              </a:rPr>
              <a:t>tipstim</a:t>
            </a:r>
            <a:r>
              <a:rPr lang="de-DE" altLang="de-DE" sz="2000" b="1" dirty="0">
                <a:effectLst/>
                <a:latin typeface="Agfa Rotis Sans Serif" panose="00000400000000000000" pitchFamily="2" charset="0"/>
                <a:cs typeface="Calibri"/>
              </a:rPr>
              <a:t>® glove,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mesh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 glove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or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other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 so-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called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stimulating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gloves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 do not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directly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affect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the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fingertips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 but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instead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stimulate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the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complete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hand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.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Depending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 on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the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electrical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resistance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of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the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skin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 different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hand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areas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are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stimulated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 in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many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ways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by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 different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intensities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. This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makes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it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impossible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 to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directly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target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the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fingertips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. </a:t>
            </a:r>
          </a:p>
          <a:p>
            <a:pPr marL="0" indent="0">
              <a:buNone/>
            </a:pPr>
            <a:endParaRPr lang="de-DE" altLang="de-DE" sz="2000" dirty="0">
              <a:effectLst/>
              <a:latin typeface="Agfa Rotis Sans Serif" panose="00000400000000000000" pitchFamily="2" charset="0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At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Neural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Plasticity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 Lab in Bochum, Germany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mesh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 glove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>
                <a:effectLst/>
                <a:latin typeface="Agfa Rotis Sans Serif" pitchFamily="2" charset="0"/>
                <a:cs typeface="Calibri"/>
              </a:rPr>
              <a:t>was </a:t>
            </a:r>
            <a:r>
              <a:rPr lang="de-DE" altLang="de-DE" sz="2000" dirty="0" err="1">
                <a:effectLst/>
                <a:latin typeface="Agfa Rotis Sans Serif" pitchFamily="2" charset="0"/>
                <a:cs typeface="Calibri"/>
              </a:rPr>
              <a:t>tested</a:t>
            </a:r>
            <a:r>
              <a:rPr lang="de-DE" altLang="de-DE" sz="2000" dirty="0">
                <a:effectLst/>
                <a:latin typeface="Agfa Rotis Sans Serif" pitchFamily="2" charset="0"/>
                <a:cs typeface="Calibri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  <a:cs typeface="Calibri"/>
              </a:rPr>
              <a:t>against</a:t>
            </a:r>
            <a:r>
              <a:rPr lang="de-DE" altLang="de-DE" sz="2000" dirty="0">
                <a:effectLst/>
                <a:latin typeface="Agfa Rotis Sans Serif" pitchFamily="2" charset="0"/>
                <a:cs typeface="Calibri"/>
              </a:rPr>
              <a:t> </a:t>
            </a:r>
            <a:r>
              <a:rPr lang="de-DE" altLang="de-DE" sz="2000" b="1" dirty="0">
                <a:effectLst/>
                <a:latin typeface="Agfa Rotis Sans Serif" pitchFamily="2" charset="0"/>
                <a:cs typeface="Calibri"/>
              </a:rPr>
              <a:t>tipstim® glove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in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healthy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patients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. In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contrast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 to </a:t>
            </a:r>
            <a:r>
              <a:rPr lang="de-DE" altLang="de-DE" sz="2000" b="1" dirty="0">
                <a:effectLst/>
                <a:latin typeface="Agfa Rotis Sans Serif" panose="00000400000000000000" pitchFamily="2" charset="0"/>
                <a:cs typeface="Calibri"/>
              </a:rPr>
              <a:t>tipstim® glove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mesh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 glove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did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 not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show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any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improvement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 in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sense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of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altLang="de-DE" sz="2000" dirty="0" err="1">
                <a:effectLst/>
                <a:latin typeface="Agfa Rotis Sans Serif" panose="00000400000000000000" pitchFamily="2" charset="0"/>
                <a:cs typeface="Calibri"/>
              </a:rPr>
              <a:t>touch</a:t>
            </a:r>
            <a:r>
              <a:rPr lang="de-DE" altLang="de-DE" sz="2000" dirty="0">
                <a:effectLst/>
                <a:latin typeface="Agfa Rotis Sans Serif" panose="00000400000000000000" pitchFamily="2" charset="0"/>
                <a:cs typeface="Calibri"/>
              </a:rPr>
              <a:t>.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564573"/>
            <a:ext cx="2895600" cy="156902"/>
          </a:xfrm>
        </p:spPr>
        <p:txBody>
          <a:bodyPr/>
          <a:lstStyle/>
          <a:p>
            <a:pPr>
              <a:defRPr/>
            </a:pPr>
            <a:r>
              <a:rPr lang="de-DE" dirty="0"/>
              <a:t>©BOSANA Medizintechnik GmbH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0" y="6326448"/>
            <a:ext cx="2289175" cy="476250"/>
          </a:xfrm>
        </p:spPr>
        <p:txBody>
          <a:bodyPr/>
          <a:lstStyle/>
          <a:p>
            <a:pPr>
              <a:defRPr/>
            </a:pPr>
            <a:r>
              <a:rPr lang="de-DE" dirty="0"/>
              <a:t>17 April 2015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325" y="4244976"/>
            <a:ext cx="1678675" cy="214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673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ffectLst/>
                <a:latin typeface="Agfa Rotis Sans Serif" panose="00000400000000000000" pitchFamily="2" charset="0"/>
              </a:rPr>
              <a:t>tipstim</a:t>
            </a:r>
            <a:r>
              <a:rPr lang="de-DE" dirty="0">
                <a:effectLst/>
                <a:latin typeface="Calibri"/>
                <a:cs typeface="Calibri"/>
              </a:rPr>
              <a:t>®</a:t>
            </a:r>
            <a:br>
              <a:rPr lang="de-DE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</a:br>
            <a:r>
              <a:rPr lang="de-DE" sz="2800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II. Medical </a:t>
            </a:r>
            <a:r>
              <a:rPr lang="de-DE" sz="2800" dirty="0" err="1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indications</a:t>
            </a:r>
            <a:endParaRPr lang="de-DE" dirty="0">
              <a:effectLst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49" y="1885950"/>
            <a:ext cx="8201025" cy="4213225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 err="1">
                <a:effectLst/>
                <a:latin typeface="Agfa Rotis Sans Serif" panose="00000400000000000000" pitchFamily="2" charset="0"/>
              </a:rPr>
              <a:t>Clinically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proven</a:t>
            </a:r>
            <a:endParaRPr lang="de-DE" sz="2000" dirty="0">
              <a:effectLst/>
              <a:latin typeface="Agfa Rotis Sans Serif" panose="000004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err="1">
                <a:effectLst/>
                <a:latin typeface="Agfa Rotis Sans Serif" panose="00000400000000000000" pitchFamily="2" charset="0"/>
              </a:rPr>
              <a:t>Subacute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patients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after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ischaemic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stroke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(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mRS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/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modfied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Rankin-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Scale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0-3)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effectLst/>
              <a:latin typeface="Agfa Rotis Sans Serif" panose="00000400000000000000" pitchFamily="2" charset="0"/>
            </a:endParaRPr>
          </a:p>
          <a:p>
            <a:pPr marL="0" indent="0">
              <a:buNone/>
            </a:pPr>
            <a:r>
              <a:rPr lang="de-DE" sz="2000" dirty="0">
                <a:effectLst/>
                <a:latin typeface="Agfa Rotis Sans Serif" panose="00000400000000000000" pitchFamily="2" charset="0"/>
              </a:rPr>
              <a:t>Further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more</a:t>
            </a:r>
            <a:endParaRPr lang="de-DE" sz="2000" dirty="0">
              <a:effectLst/>
              <a:latin typeface="Agfa Rotis Sans Serif" panose="000004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err="1">
                <a:effectLst/>
                <a:latin typeface="Agfa Rotis Sans Serif" panose="00000400000000000000" pitchFamily="2" charset="0"/>
              </a:rPr>
              <a:t>Chronic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stroke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(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case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reports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)</a:t>
            </a:r>
          </a:p>
          <a:p>
            <a:pPr marL="0" indent="0">
              <a:buNone/>
            </a:pPr>
            <a:endParaRPr lang="de-DE" sz="2000" dirty="0">
              <a:effectLst/>
              <a:latin typeface="Agfa Rotis Sans Serif" panose="00000400000000000000" pitchFamily="2" charset="0"/>
            </a:endParaRPr>
          </a:p>
          <a:p>
            <a:pPr marL="0" indent="0">
              <a:buNone/>
            </a:pPr>
            <a:r>
              <a:rPr lang="de-DE" sz="2000" dirty="0" err="1">
                <a:effectLst/>
                <a:latin typeface="Agfa Rotis Sans Serif" panose="00000400000000000000" pitchFamily="2" charset="0"/>
              </a:rPr>
              <a:t>Under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examination</a:t>
            </a:r>
            <a:endParaRPr lang="de-DE" sz="2000" dirty="0">
              <a:effectLst/>
              <a:latin typeface="Agfa Rotis Sans Serif" panose="000004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effectLst/>
                <a:latin typeface="Agfa Rotis Sans Serif" panose="00000400000000000000" pitchFamily="2" charset="0"/>
              </a:rPr>
              <a:t>CRPS (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complex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regional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pain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syndrome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–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formerly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known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as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Morbus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Sudeck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)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Very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promising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first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results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(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defined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sub-population)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of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a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pilot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study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to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be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published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soon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. </a:t>
            </a:r>
          </a:p>
          <a:p>
            <a:pPr marL="0" indent="0">
              <a:buNone/>
            </a:pPr>
            <a:endParaRPr lang="de-DE" sz="2000" dirty="0">
              <a:effectLst/>
              <a:latin typeface="Agfa Rotis Sans Serif" panose="00000400000000000000" pitchFamily="2" charset="0"/>
            </a:endParaRPr>
          </a:p>
          <a:p>
            <a:pPr marL="0" indent="0">
              <a:buNone/>
            </a:pPr>
            <a:endParaRPr lang="de-DE" sz="2000" dirty="0">
              <a:effectLst/>
              <a:latin typeface="Agfa Rotis Sans Serif" panose="000004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latin typeface="Agfa Rotis Sans Serif" panose="000004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latin typeface="Agfa Rotis Sans Serif" panose="00000400000000000000" pitchFamily="2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©BOSANA Medizintechnik GmbH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 April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5699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tipstim</a:t>
            </a:r>
            <a:r>
              <a:rPr lang="de-D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®</a:t>
            </a:r>
            <a:br>
              <a:rPr lang="de-DE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</a:br>
            <a:r>
              <a:rPr lang="de-DE" sz="2800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II. Medical </a:t>
            </a:r>
            <a:r>
              <a:rPr lang="de-DE" sz="2800" dirty="0" err="1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indications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9966FF"/>
              </a:buClr>
              <a:buNone/>
            </a:pPr>
            <a:r>
              <a:rPr lang="de-DE" sz="2000" b="1" dirty="0" err="1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Modified</a:t>
            </a:r>
            <a:r>
              <a:rPr lang="de-DE" sz="2000" b="1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 Rankin-Skala (</a:t>
            </a:r>
            <a:r>
              <a:rPr lang="de-DE" sz="2000" b="1" dirty="0" err="1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mRS</a:t>
            </a:r>
            <a:r>
              <a:rPr lang="de-DE" sz="2000" b="1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):</a:t>
            </a:r>
          </a:p>
          <a:p>
            <a:pPr marL="0" lvl="0" indent="0">
              <a:buClr>
                <a:srgbClr val="9966FF"/>
              </a:buClr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    0 - No symptoms.</a:t>
            </a:r>
          </a:p>
          <a:p>
            <a:pPr marL="0" lvl="0" indent="0">
              <a:buClr>
                <a:srgbClr val="9966FF"/>
              </a:buClr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    1 - No significant disability. Able to carry out all usual activities, despite some                 	symptoms.</a:t>
            </a:r>
          </a:p>
          <a:p>
            <a:pPr marL="0" lvl="0" indent="0">
              <a:buClr>
                <a:srgbClr val="9966FF"/>
              </a:buClr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    2 - Slight disability. Able to look after own affairs without assistance, but unable 	to carry out all previous activities.</a:t>
            </a:r>
          </a:p>
          <a:p>
            <a:pPr marL="0" lvl="0" indent="0">
              <a:buClr>
                <a:srgbClr val="9966FF"/>
              </a:buClr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    3 - Moderate disability. Requires some help, but able to walk unassisted.</a:t>
            </a:r>
          </a:p>
          <a:p>
            <a:pPr marL="0" lvl="0" indent="0">
              <a:buClr>
                <a:srgbClr val="9966FF"/>
              </a:buClr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    4 - Moderately severe disability. Unable to attend to own bodily needs without 	assistance, and unable to walk unassisted.</a:t>
            </a:r>
          </a:p>
          <a:p>
            <a:pPr marL="0" lvl="0" indent="0">
              <a:buClr>
                <a:srgbClr val="9966FF"/>
              </a:buClr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    5 - Severe disability. Requires constant nursing care and attention, bedridden, 	incontinent.</a:t>
            </a:r>
          </a:p>
          <a:p>
            <a:pPr marL="0" lvl="0" indent="0">
              <a:buClr>
                <a:srgbClr val="9966FF"/>
              </a:buClr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    6 – Extreme disability </a:t>
            </a:r>
          </a:p>
          <a:p>
            <a:pPr marL="0" lvl="0" indent="0">
              <a:buClr>
                <a:srgbClr val="9966FF"/>
              </a:buClr>
              <a:buNone/>
            </a:pPr>
            <a:endParaRPr lang="en-US" sz="2000" dirty="0">
              <a:solidFill>
                <a:srgbClr val="000000"/>
              </a:solidFill>
              <a:effectLst/>
              <a:latin typeface="Agfa Rotis Sans Serif" panose="00000400000000000000" pitchFamily="2" charset="0"/>
            </a:endParaRP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01625" y="6537277"/>
            <a:ext cx="831139" cy="184198"/>
          </a:xfrm>
        </p:spPr>
        <p:txBody>
          <a:bodyPr/>
          <a:lstStyle/>
          <a:p>
            <a:pPr>
              <a:defRPr/>
            </a:pPr>
            <a:r>
              <a:rPr lang="de-DE" dirty="0"/>
              <a:t>17 April 2015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537277"/>
            <a:ext cx="2895600" cy="184197"/>
          </a:xfrm>
        </p:spPr>
        <p:txBody>
          <a:bodyPr/>
          <a:lstStyle/>
          <a:p>
            <a:pPr>
              <a:defRPr/>
            </a:pPr>
            <a:r>
              <a:rPr lang="de-DE" dirty="0"/>
              <a:t>©BOSANA Medizintechnik GmbH</a:t>
            </a:r>
          </a:p>
        </p:txBody>
      </p:sp>
    </p:spTree>
    <p:extLst>
      <p:ext uri="{BB962C8B-B14F-4D97-AF65-F5344CB8AC3E}">
        <p14:creationId xmlns:p14="http://schemas.microsoft.com/office/powerpoint/2010/main" val="3117481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tipstim</a:t>
            </a:r>
            <a:r>
              <a:rPr lang="de-D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®</a:t>
            </a:r>
            <a:br>
              <a:rPr lang="de-DE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</a:br>
            <a:r>
              <a:rPr lang="de-DE" sz="2800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IV. </a:t>
            </a:r>
            <a:r>
              <a:rPr lang="de-DE" sz="2800" dirty="0" err="1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Contraindications</a:t>
            </a:r>
            <a:r>
              <a:rPr lang="de-DE" sz="2800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 </a:t>
            </a:r>
            <a:r>
              <a:rPr lang="de-DE" sz="2800" dirty="0" err="1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and</a:t>
            </a:r>
            <a:r>
              <a:rPr lang="de-DE" sz="2800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 </a:t>
            </a:r>
            <a:r>
              <a:rPr lang="de-DE" sz="2800" dirty="0" err="1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side-effects</a:t>
            </a:r>
            <a:endParaRPr lang="de-DE" dirty="0">
              <a:latin typeface="Agfa Rotis Sans Serif" panose="00000400000000000000" pitchFamily="2" charset="0"/>
            </a:endParaRPr>
          </a:p>
        </p:txBody>
      </p:sp>
      <p:sp>
        <p:nvSpPr>
          <p:cNvPr id="20483" name="Inhaltsplatzhalter 2"/>
          <p:cNvSpPr>
            <a:spLocks noGrp="1"/>
          </p:cNvSpPr>
          <p:nvPr>
            <p:ph idx="1"/>
          </p:nvPr>
        </p:nvSpPr>
        <p:spPr>
          <a:xfrm>
            <a:off x="619124" y="1676400"/>
            <a:ext cx="8202613" cy="4181475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de-DE" altLang="de-DE" sz="2000" b="1" dirty="0" err="1">
                <a:effectLst/>
                <a:latin typeface="Agfa Rotis Sans Serif" pitchFamily="2" charset="0"/>
              </a:rPr>
              <a:t>Contraindications</a:t>
            </a:r>
            <a:endParaRPr lang="de-DE" altLang="de-DE" sz="2000" b="1" dirty="0">
              <a:effectLst/>
              <a:latin typeface="Agfa Rotis Sans Serif" pitchFamily="2" charset="0"/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en-US" sz="2000" dirty="0">
                <a:effectLst/>
                <a:latin typeface="Agfa Rotis Sans Serif"/>
                <a:ea typeface="Times New Roman"/>
              </a:rPr>
              <a:t>Hypersensitivity to electrical stimulation</a:t>
            </a:r>
            <a:endParaRPr lang="de-DE" sz="2000" dirty="0">
              <a:effectLst/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en-US" sz="2000" dirty="0">
                <a:effectLst/>
                <a:latin typeface="Agfa Rotis Sans Serif"/>
                <a:ea typeface="Times New Roman"/>
              </a:rPr>
              <a:t>Cognitive impairment </a:t>
            </a:r>
            <a:endParaRPr lang="de-DE" sz="2000" dirty="0">
              <a:effectLst/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en-US" sz="2000" dirty="0">
                <a:effectLst/>
                <a:latin typeface="Agfa Rotis Sans Serif"/>
                <a:ea typeface="Times New Roman"/>
              </a:rPr>
              <a:t>Severe polyneuropathy or peripheral nerve lesions in the region of the affected extremity</a:t>
            </a:r>
            <a:endParaRPr lang="de-DE" sz="2000" dirty="0">
              <a:effectLst/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en-US" sz="2000" dirty="0">
                <a:effectLst/>
                <a:latin typeface="Agfa Rotis Sans Serif"/>
                <a:ea typeface="Times New Roman"/>
              </a:rPr>
              <a:t>A stroke any time in the last two weeks</a:t>
            </a:r>
            <a:endParaRPr lang="de-DE" sz="2000" dirty="0">
              <a:effectLst/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en-US" sz="2000" dirty="0">
                <a:effectLst/>
                <a:latin typeface="Agfa Rotis Sans Serif"/>
                <a:ea typeface="Times New Roman"/>
              </a:rPr>
              <a:t>Metal implants in the area to be treated</a:t>
            </a:r>
            <a:endParaRPr lang="de-DE" sz="2000" dirty="0">
              <a:effectLst/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de-DE" sz="2000" dirty="0" err="1">
                <a:effectLst/>
                <a:latin typeface="Agfa Rotis Sans Serif"/>
                <a:ea typeface="Times New Roman"/>
              </a:rPr>
              <a:t>Wearers</a:t>
            </a:r>
            <a:r>
              <a:rPr lang="de-DE" sz="2000" dirty="0">
                <a:effectLst/>
                <a:latin typeface="Agfa Rotis Sans Serif"/>
                <a:ea typeface="Times New Roman"/>
              </a:rPr>
              <a:t> </a:t>
            </a:r>
            <a:r>
              <a:rPr lang="de-DE" sz="2000" dirty="0" err="1">
                <a:effectLst/>
                <a:latin typeface="Agfa Rotis Sans Serif"/>
                <a:ea typeface="Times New Roman"/>
              </a:rPr>
              <a:t>of</a:t>
            </a:r>
            <a:r>
              <a:rPr lang="de-DE" sz="2000" dirty="0">
                <a:effectLst/>
                <a:latin typeface="Agfa Rotis Sans Serif"/>
                <a:ea typeface="Times New Roman"/>
              </a:rPr>
              <a:t> </a:t>
            </a:r>
            <a:r>
              <a:rPr lang="de-DE" sz="2000" dirty="0" err="1">
                <a:effectLst/>
                <a:latin typeface="Agfa Rotis Sans Serif"/>
                <a:ea typeface="Times New Roman"/>
              </a:rPr>
              <a:t>cardiac</a:t>
            </a:r>
            <a:r>
              <a:rPr lang="de-DE" sz="2000" dirty="0">
                <a:effectLst/>
                <a:latin typeface="Agfa Rotis Sans Serif"/>
                <a:ea typeface="Times New Roman"/>
              </a:rPr>
              <a:t> </a:t>
            </a:r>
            <a:r>
              <a:rPr lang="de-DE" sz="2000" dirty="0" err="1">
                <a:effectLst/>
                <a:latin typeface="Agfa Rotis Sans Serif"/>
                <a:ea typeface="Times New Roman"/>
              </a:rPr>
              <a:t>pacemakers</a:t>
            </a:r>
            <a:endParaRPr lang="de-DE" sz="2000" dirty="0">
              <a:effectLst/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en-US" sz="2000" dirty="0">
                <a:effectLst/>
                <a:latin typeface="Agfa Rotis Sans Serif"/>
                <a:ea typeface="Times New Roman"/>
              </a:rPr>
              <a:t>Wearers of medical implants</a:t>
            </a:r>
            <a:endParaRPr lang="de-DE" sz="2000" dirty="0">
              <a:effectLst/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en-US" sz="2000" dirty="0">
                <a:effectLst/>
                <a:latin typeface="Agfa Rotis Sans Serif"/>
                <a:ea typeface="Times New Roman"/>
              </a:rPr>
              <a:t>Persons with cardiac damages</a:t>
            </a:r>
            <a:endParaRPr lang="de-DE" sz="2000" dirty="0">
              <a:effectLst/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de-DE" sz="2000" dirty="0" err="1">
                <a:effectLst/>
                <a:latin typeface="Agfa Rotis Sans Serif"/>
                <a:ea typeface="Times New Roman"/>
              </a:rPr>
              <a:t>Epilepsy</a:t>
            </a:r>
            <a:r>
              <a:rPr lang="de-DE" sz="2000" dirty="0">
                <a:effectLst/>
                <a:latin typeface="Agfa Rotis Sans Serif"/>
                <a:ea typeface="Times New Roman"/>
              </a:rPr>
              <a:t> </a:t>
            </a:r>
            <a:r>
              <a:rPr lang="de-DE" sz="2000" dirty="0" err="1">
                <a:effectLst/>
                <a:latin typeface="Agfa Rotis Sans Serif"/>
                <a:ea typeface="Times New Roman"/>
              </a:rPr>
              <a:t>or</a:t>
            </a:r>
            <a:r>
              <a:rPr lang="de-DE" sz="2000" dirty="0">
                <a:effectLst/>
                <a:latin typeface="Agfa Rotis Sans Serif"/>
                <a:ea typeface="Times New Roman"/>
              </a:rPr>
              <a:t> </a:t>
            </a:r>
            <a:r>
              <a:rPr lang="de-DE" sz="2000" dirty="0" err="1">
                <a:effectLst/>
                <a:latin typeface="Agfa Rotis Sans Serif"/>
                <a:ea typeface="Times New Roman"/>
              </a:rPr>
              <a:t>increased</a:t>
            </a:r>
            <a:r>
              <a:rPr lang="de-DE" sz="2000" dirty="0">
                <a:effectLst/>
                <a:latin typeface="Agfa Rotis Sans Serif"/>
                <a:ea typeface="Times New Roman"/>
              </a:rPr>
              <a:t> epileptogenity</a:t>
            </a:r>
            <a:endParaRPr lang="de-DE" sz="2000" dirty="0">
              <a:effectLst/>
              <a:latin typeface="Times New Roman"/>
              <a:ea typeface="Times New Roman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de-DE" sz="2000" i="1" dirty="0">
                <a:effectLst/>
                <a:latin typeface="Agfa Rotis Sans Serif" panose="00000400000000000000" pitchFamily="2" charset="0"/>
              </a:rPr>
              <a:t>Remove </a:t>
            </a:r>
            <a:r>
              <a:rPr lang="de-DE" sz="2000" i="1" dirty="0" err="1">
                <a:effectLst/>
                <a:latin typeface="Agfa Rotis Sans Serif" panose="00000400000000000000" pitchFamily="2" charset="0"/>
              </a:rPr>
              <a:t>hand</a:t>
            </a:r>
            <a:r>
              <a:rPr lang="de-DE" sz="2000" i="1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i="1" dirty="0" err="1">
                <a:effectLst/>
                <a:latin typeface="Agfa Rotis Sans Serif" panose="00000400000000000000" pitchFamily="2" charset="0"/>
              </a:rPr>
              <a:t>or</a:t>
            </a:r>
            <a:r>
              <a:rPr lang="de-DE" sz="2000" i="1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i="1" dirty="0" err="1">
                <a:effectLst/>
                <a:latin typeface="Agfa Rotis Sans Serif" panose="00000400000000000000" pitchFamily="2" charset="0"/>
              </a:rPr>
              <a:t>finger</a:t>
            </a:r>
            <a:r>
              <a:rPr lang="de-DE" sz="2000" i="1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i="1" dirty="0" err="1">
                <a:effectLst/>
                <a:latin typeface="Agfa Rotis Sans Serif" panose="00000400000000000000" pitchFamily="2" charset="0"/>
              </a:rPr>
              <a:t>decoration</a:t>
            </a:r>
            <a:endParaRPr lang="de-DE" sz="2000" i="1" dirty="0">
              <a:effectLst/>
              <a:latin typeface="Agfa Rotis Sans Serif" panose="00000400000000000000" pitchFamily="2" charset="0"/>
            </a:endParaRPr>
          </a:p>
          <a:p>
            <a:pPr marL="0" indent="0" algn="just">
              <a:buFont typeface="Arial" charset="0"/>
              <a:buNone/>
            </a:pPr>
            <a:endParaRPr lang="de-DE" altLang="de-DE" sz="2000" dirty="0">
              <a:effectLst/>
              <a:latin typeface="Agfa Rotis Sans Serif" pitchFamily="2" charset="0"/>
            </a:endParaRPr>
          </a:p>
          <a:p>
            <a:pPr marL="0" indent="0" algn="just">
              <a:buFont typeface="Arial" charset="0"/>
              <a:buNone/>
            </a:pPr>
            <a:endParaRPr lang="de-DE" altLang="de-DE" sz="1800" dirty="0">
              <a:effectLst/>
              <a:latin typeface="Agfa Rotis Sans Serif" pitchFamily="2" charset="0"/>
            </a:endParaRPr>
          </a:p>
          <a:p>
            <a:pPr marL="0" indent="0" algn="just">
              <a:buFont typeface="Arial" charset="0"/>
              <a:buNone/>
            </a:pPr>
            <a:endParaRPr lang="de-DE" altLang="de-DE" sz="1800" dirty="0">
              <a:effectLst/>
              <a:latin typeface="Agfa Rotis Sans Serif" pitchFamily="2" charset="0"/>
            </a:endParaRPr>
          </a:p>
          <a:p>
            <a:pPr marL="0" indent="0" algn="just">
              <a:buFont typeface="Arial" charset="0"/>
              <a:buNone/>
            </a:pPr>
            <a:endParaRPr lang="de-DE" altLang="de-DE" sz="1800" dirty="0">
              <a:effectLst/>
              <a:latin typeface="Agfa Rotis Sans Serif" pitchFamily="2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©BOSANA Medizintechnik GmbH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 April 2015</a:t>
            </a:r>
            <a:endParaRPr lang="de-D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tipstim</a:t>
            </a:r>
            <a:r>
              <a:rPr lang="de-D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®</a:t>
            </a:r>
            <a:br>
              <a:rPr lang="de-DE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</a:br>
            <a:r>
              <a:rPr lang="de-DE" sz="2800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IV. </a:t>
            </a:r>
            <a:r>
              <a:rPr lang="de-DE" sz="2800" dirty="0" err="1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Contraindications</a:t>
            </a:r>
            <a:r>
              <a:rPr lang="de-DE" sz="2800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 </a:t>
            </a:r>
            <a:r>
              <a:rPr lang="de-DE" sz="2800" dirty="0" err="1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and</a:t>
            </a:r>
            <a:r>
              <a:rPr lang="de-DE" sz="2800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 </a:t>
            </a:r>
            <a:r>
              <a:rPr lang="de-DE" sz="2800" dirty="0" err="1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side-effects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6749" y="1600200"/>
            <a:ext cx="8175625" cy="4498975"/>
          </a:xfrm>
        </p:spPr>
        <p:txBody>
          <a:bodyPr/>
          <a:lstStyle/>
          <a:p>
            <a:pPr marL="0" lvl="0" indent="0" algn="just">
              <a:buClr>
                <a:srgbClr val="9966FF"/>
              </a:buClr>
              <a:buNone/>
            </a:pPr>
            <a:endParaRPr lang="de-DE" altLang="de-DE" sz="2000" b="1" dirty="0">
              <a:solidFill>
                <a:srgbClr val="000000"/>
              </a:solidFill>
              <a:effectLst/>
              <a:latin typeface="Agfa Rotis Sans Serif" pitchFamily="2" charset="0"/>
            </a:endParaRPr>
          </a:p>
          <a:p>
            <a:pPr marL="0" lvl="0" indent="0" algn="just">
              <a:buClr>
                <a:srgbClr val="9966FF"/>
              </a:buClr>
              <a:buNone/>
            </a:pPr>
            <a:r>
              <a:rPr lang="de-DE" altLang="de-DE" sz="2000" b="1" dirty="0">
                <a:solidFill>
                  <a:srgbClr val="000000"/>
                </a:solidFill>
                <a:effectLst/>
                <a:latin typeface="Agfa Rotis Sans Serif" pitchFamily="2" charset="0"/>
              </a:rPr>
              <a:t>Side-</a:t>
            </a:r>
            <a:r>
              <a:rPr lang="de-DE" altLang="de-DE" sz="2000" b="1" dirty="0" err="1">
                <a:solidFill>
                  <a:srgbClr val="000000"/>
                </a:solidFill>
                <a:effectLst/>
                <a:latin typeface="Agfa Rotis Sans Serif" pitchFamily="2" charset="0"/>
              </a:rPr>
              <a:t>effects</a:t>
            </a:r>
            <a:endParaRPr lang="de-DE" altLang="de-DE" sz="2000" b="1" dirty="0">
              <a:solidFill>
                <a:srgbClr val="000000"/>
              </a:solidFill>
              <a:effectLst/>
              <a:latin typeface="Agfa Rotis Sans Serif" pitchFamily="2" charset="0"/>
            </a:endParaRPr>
          </a:p>
          <a:p>
            <a:pPr lvl="0">
              <a:spcAft>
                <a:spcPts val="0"/>
              </a:spcAft>
              <a:buClr>
                <a:srgbClr val="9966FF"/>
              </a:buClr>
              <a:buFont typeface="Symbol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Agfa Rotis Sans Serif"/>
                <a:ea typeface="Times New Roman"/>
              </a:rPr>
              <a:t>None</a:t>
            </a:r>
            <a:endParaRPr lang="de-DE" sz="2000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 April 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©BOSANA Medizintechnik GmbH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8403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tipstim</a:t>
            </a:r>
            <a:r>
              <a:rPr lang="de-D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®</a:t>
            </a:r>
            <a:br>
              <a:rPr lang="de-DE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</a:br>
            <a:r>
              <a:rPr lang="de-DE" sz="2800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V. Programme </a:t>
            </a:r>
            <a:r>
              <a:rPr lang="de-DE" sz="2800" dirty="0" err="1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selection</a:t>
            </a:r>
            <a:r>
              <a:rPr lang="de-DE" sz="2800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 tipstim®</a:t>
            </a:r>
            <a:endParaRPr lang="de-DE" dirty="0">
              <a:latin typeface="Agfa Rotis Sans Serif" panose="00000400000000000000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0575" y="1600200"/>
            <a:ext cx="8051800" cy="44989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sz="2000" b="1" dirty="0">
                <a:effectLst/>
                <a:latin typeface="Agfa Rotis Sans Serif" panose="00000400000000000000" pitchFamily="2" charset="0"/>
              </a:rPr>
              <a:t>tipstim</a:t>
            </a:r>
            <a:r>
              <a:rPr lang="de-DE" sz="2000" b="1" dirty="0">
                <a:effectLst/>
                <a:latin typeface="Calibri"/>
                <a:cs typeface="Calibri"/>
              </a:rPr>
              <a:t>® </a:t>
            </a:r>
            <a:r>
              <a:rPr lang="de-DE" sz="2000" dirty="0" err="1">
                <a:effectLst/>
                <a:latin typeface="Calibri"/>
                <a:cs typeface="Calibri"/>
              </a:rPr>
              <a:t>features</a:t>
            </a:r>
            <a:endParaRPr lang="de-DE" sz="2000" dirty="0">
              <a:effectLst/>
              <a:latin typeface="Calibri"/>
              <a:cs typeface="Calibri"/>
            </a:endParaRPr>
          </a:p>
          <a:p>
            <a:pPr marL="0" indent="0">
              <a:buNone/>
              <a:defRPr/>
            </a:pPr>
            <a:endParaRPr lang="de-DE" sz="2000" dirty="0">
              <a:effectLst/>
              <a:latin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effectLst/>
                <a:latin typeface="Calibri"/>
                <a:cs typeface="Calibri"/>
              </a:rPr>
              <a:t>2 </a:t>
            </a:r>
            <a:r>
              <a:rPr lang="de-DE" sz="2000" dirty="0" err="1">
                <a:effectLst/>
                <a:latin typeface="Calibri"/>
                <a:cs typeface="Calibri"/>
              </a:rPr>
              <a:t>independant</a:t>
            </a:r>
            <a:r>
              <a:rPr lang="de-DE" sz="2000" dirty="0">
                <a:effectLst/>
                <a:latin typeface="Calibri"/>
                <a:cs typeface="Calibri"/>
              </a:rPr>
              <a:t> </a:t>
            </a:r>
            <a:r>
              <a:rPr lang="de-DE" sz="2000" dirty="0" err="1">
                <a:effectLst/>
                <a:latin typeface="Calibri"/>
                <a:cs typeface="Calibri"/>
              </a:rPr>
              <a:t>and</a:t>
            </a:r>
            <a:r>
              <a:rPr lang="de-DE" sz="2000" dirty="0">
                <a:effectLst/>
                <a:latin typeface="Calibri"/>
                <a:cs typeface="Calibri"/>
              </a:rPr>
              <a:t> adjustable </a:t>
            </a:r>
            <a:r>
              <a:rPr lang="de-DE" sz="2000" dirty="0" err="1">
                <a:effectLst/>
                <a:latin typeface="Calibri"/>
                <a:cs typeface="Calibri"/>
              </a:rPr>
              <a:t>channels</a:t>
            </a:r>
            <a:endParaRPr lang="de-DE" sz="2000" dirty="0">
              <a:effectLst/>
              <a:latin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effectLst/>
                <a:latin typeface="Calibri"/>
                <a:cs typeface="Calibri"/>
              </a:rPr>
              <a:t>2 </a:t>
            </a:r>
            <a:r>
              <a:rPr lang="de-DE" sz="2000" dirty="0" err="1">
                <a:effectLst/>
                <a:latin typeface="Calibri"/>
                <a:cs typeface="Calibri"/>
              </a:rPr>
              <a:t>preinstalled</a:t>
            </a:r>
            <a:r>
              <a:rPr lang="de-DE" sz="2000" dirty="0">
                <a:effectLst/>
                <a:latin typeface="Calibri"/>
                <a:cs typeface="Calibri"/>
              </a:rPr>
              <a:t> </a:t>
            </a:r>
            <a:r>
              <a:rPr lang="de-DE" sz="2000" dirty="0" err="1">
                <a:effectLst/>
                <a:latin typeface="Calibri"/>
                <a:cs typeface="Calibri"/>
              </a:rPr>
              <a:t>programmes</a:t>
            </a:r>
            <a:endParaRPr lang="de-DE" sz="2000" dirty="0">
              <a:effectLst/>
              <a:latin typeface="Calibri"/>
              <a:cs typeface="Calibri"/>
            </a:endParaRPr>
          </a:p>
          <a:p>
            <a:pPr marL="0" indent="0">
              <a:buNone/>
              <a:defRPr/>
            </a:pPr>
            <a:endParaRPr lang="de-DE" sz="2000" dirty="0">
              <a:effectLst/>
              <a:latin typeface="Agfa Rotis Sans Serif" panose="000004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sz="2000" dirty="0">
              <a:solidFill>
                <a:srgbClr val="FF0000"/>
              </a:solidFill>
              <a:effectLst/>
              <a:latin typeface="Agfa Rotis Sans Serif" panose="000004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sz="2000" dirty="0">
              <a:solidFill>
                <a:srgbClr val="FF0000"/>
              </a:solidFill>
              <a:effectLst/>
              <a:latin typeface="Agfa Rotis Sans Serif" panose="00000400000000000000" pitchFamily="2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©BOSANA Medizintechnik GmbH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 April 2015</a:t>
            </a:r>
            <a:endParaRPr lang="de-DE" dirty="0"/>
          </a:p>
        </p:txBody>
      </p:sp>
      <p:pic>
        <p:nvPicPr>
          <p:cNvPr id="2050" name="Picture 2" descr="T:\tipstim\Marketing\Fotos, Abb &amp; Videos\Profi-Fotos\tipstim - Impulsgeber + Handschuh und Kabel im Anschnit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1" y="3124199"/>
            <a:ext cx="4529138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215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tipstim</a:t>
            </a:r>
            <a:r>
              <a:rPr lang="de-D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®</a:t>
            </a:r>
            <a:br>
              <a:rPr lang="de-DE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</a:br>
            <a:r>
              <a:rPr lang="de-DE" sz="2800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V. Programme </a:t>
            </a:r>
            <a:r>
              <a:rPr lang="de-DE" sz="2800" dirty="0" err="1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selection</a:t>
            </a:r>
            <a:r>
              <a:rPr lang="de-DE" sz="2800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 tipstim®</a:t>
            </a:r>
            <a:endParaRPr lang="de-DE" dirty="0">
              <a:latin typeface="Agfa Rotis Sans Serif" panose="00000400000000000000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0575" y="1600200"/>
            <a:ext cx="8051800" cy="4498975"/>
          </a:xfrm>
        </p:spPr>
        <p:txBody>
          <a:bodyPr/>
          <a:lstStyle/>
          <a:p>
            <a:pPr marL="0" indent="0">
              <a:buNone/>
              <a:defRPr/>
            </a:pPr>
            <a:endParaRPr lang="de-DE" sz="2000" b="1" dirty="0">
              <a:effectLst/>
              <a:latin typeface="Agfa Rotis Sans Serif" panose="00000400000000000000" pitchFamily="2" charset="0"/>
              <a:cs typeface="Calibri"/>
            </a:endParaRPr>
          </a:p>
          <a:p>
            <a:pPr marL="0" indent="0">
              <a:buNone/>
              <a:defRPr/>
            </a:pPr>
            <a:r>
              <a:rPr lang="de-DE" sz="2000" b="1" dirty="0" err="1">
                <a:effectLst/>
                <a:latin typeface="Agfa Rotis Sans Serif" panose="00000400000000000000" pitchFamily="2" charset="0"/>
                <a:cs typeface="Calibri"/>
              </a:rPr>
              <a:t>Why</a:t>
            </a:r>
            <a:r>
              <a:rPr lang="de-DE" sz="2000" b="1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sz="2000" b="1" dirty="0" err="1">
                <a:effectLst/>
                <a:latin typeface="Agfa Rotis Sans Serif" panose="00000400000000000000" pitchFamily="2" charset="0"/>
                <a:cs typeface="Calibri"/>
              </a:rPr>
              <a:t>using</a:t>
            </a:r>
            <a:r>
              <a:rPr lang="de-DE" sz="2000" b="1" dirty="0">
                <a:effectLst/>
                <a:latin typeface="Agfa Rotis Sans Serif" panose="00000400000000000000" pitchFamily="2" charset="0"/>
                <a:cs typeface="Calibri"/>
              </a:rPr>
              <a:t> 2 </a:t>
            </a:r>
            <a:r>
              <a:rPr lang="de-DE" sz="2000" b="1" dirty="0" err="1">
                <a:effectLst/>
                <a:latin typeface="Agfa Rotis Sans Serif" panose="00000400000000000000" pitchFamily="2" charset="0"/>
                <a:cs typeface="Calibri"/>
              </a:rPr>
              <a:t>independently</a:t>
            </a:r>
            <a:r>
              <a:rPr lang="de-DE" sz="2000" b="1" dirty="0">
                <a:effectLst/>
                <a:latin typeface="Agfa Rotis Sans Serif" panose="00000400000000000000" pitchFamily="2" charset="0"/>
                <a:cs typeface="Calibri"/>
              </a:rPr>
              <a:t> adjustable </a:t>
            </a:r>
            <a:r>
              <a:rPr lang="de-DE" sz="2000" b="1" dirty="0" err="1">
                <a:effectLst/>
                <a:latin typeface="Agfa Rotis Sans Serif" panose="00000400000000000000" pitchFamily="2" charset="0"/>
                <a:cs typeface="Calibri"/>
              </a:rPr>
              <a:t>channels</a:t>
            </a:r>
            <a:r>
              <a:rPr lang="de-DE" sz="2000" b="1" dirty="0">
                <a:effectLst/>
                <a:latin typeface="Agfa Rotis Sans Serif" panose="00000400000000000000" pitchFamily="2" charset="0"/>
                <a:cs typeface="Calibri"/>
              </a:rPr>
              <a:t>?</a:t>
            </a:r>
          </a:p>
          <a:p>
            <a:pPr marL="0" indent="0">
              <a:buFont typeface="Arial" charset="0"/>
              <a:buNone/>
              <a:defRPr/>
            </a:pPr>
            <a:r>
              <a:rPr lang="de-DE" sz="2000" dirty="0" err="1">
                <a:effectLst/>
                <a:latin typeface="Agfa Rotis Sans Serif" panose="00000400000000000000" pitchFamily="2" charset="0"/>
              </a:rPr>
              <a:t>Fingertips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being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supplied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by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Nervus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ulnaris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respond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more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sensitively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than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those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being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suplied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by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Nervus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medianus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.</a:t>
            </a:r>
          </a:p>
          <a:p>
            <a:pPr marL="0" indent="0">
              <a:buFont typeface="Arial" charset="0"/>
              <a:buNone/>
              <a:defRPr/>
            </a:pPr>
            <a:r>
              <a:rPr lang="de-DE" sz="2000" dirty="0" err="1">
                <a:effectLst/>
                <a:latin typeface="Agfa Rotis Sans Serif" panose="00000400000000000000" pitchFamily="2" charset="0"/>
              </a:rPr>
              <a:t>Tip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-stimulation,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however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,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stipulates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that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all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fingertips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are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stimulated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with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an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even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subjective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feeling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.</a:t>
            </a:r>
            <a:endParaRPr lang="de-DE" sz="2000" dirty="0">
              <a:effectLst/>
              <a:latin typeface="Agfa Rotis Sans Serif" panose="00000400000000000000" pitchFamily="2" charset="0"/>
              <a:cs typeface="Calibri"/>
            </a:endParaRPr>
          </a:p>
          <a:p>
            <a:pPr marL="0" indent="0">
              <a:buFont typeface="Arial" charset="0"/>
              <a:buNone/>
              <a:defRPr/>
            </a:pP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2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indedependently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adjustable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channels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allow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the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patient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to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stimulate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the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fingertips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of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both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nerval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areas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with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different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objective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levels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of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intensity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which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lead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to an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even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subjective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feeling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.</a:t>
            </a:r>
            <a:endParaRPr lang="de-DE" sz="2000" dirty="0">
              <a:effectLst/>
              <a:latin typeface="Agfa Rotis Sans Serif" panose="00000400000000000000" pitchFamily="2" charset="0"/>
            </a:endParaRPr>
          </a:p>
          <a:p>
            <a:pPr marL="0" indent="0">
              <a:buNone/>
              <a:defRPr/>
            </a:pPr>
            <a:endParaRPr lang="de-DE" sz="2000" dirty="0">
              <a:effectLst/>
              <a:latin typeface="Agfa Rotis Sans Serif" panose="000004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sz="2000" dirty="0">
              <a:solidFill>
                <a:srgbClr val="FF0000"/>
              </a:solidFill>
              <a:effectLst/>
              <a:latin typeface="Agfa Rotis Sans Serif" panose="000004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sz="2000" dirty="0">
              <a:solidFill>
                <a:srgbClr val="FF0000"/>
              </a:solidFill>
              <a:effectLst/>
              <a:latin typeface="Agfa Rotis Sans Serif" panose="00000400000000000000" pitchFamily="2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©BOSANA Medizintechnik GmbH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 April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2228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tipstim</a:t>
            </a:r>
            <a:r>
              <a:rPr lang="de-D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®</a:t>
            </a:r>
            <a:br>
              <a:rPr lang="de-DE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</a:br>
            <a:r>
              <a:rPr lang="de-DE" sz="2800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V. Programme </a:t>
            </a:r>
            <a:r>
              <a:rPr lang="de-DE" sz="2800" dirty="0" err="1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selection</a:t>
            </a:r>
            <a:r>
              <a:rPr lang="de-DE" sz="2800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 tipstim®</a:t>
            </a:r>
            <a:endParaRPr lang="de-DE" dirty="0">
              <a:latin typeface="Agfa Rotis Sans Serif" panose="00000400000000000000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0575" y="1600200"/>
            <a:ext cx="8051800" cy="449897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de-DE" sz="1800" dirty="0">
              <a:latin typeface="Agfa Rotis Sans Serif" panose="00000400000000000000" pitchFamily="2" charset="0"/>
            </a:endParaRPr>
          </a:p>
          <a:p>
            <a:pPr marL="0" indent="0">
              <a:buNone/>
              <a:defRPr/>
            </a:pPr>
            <a:endParaRPr lang="de-DE" sz="2000" dirty="0">
              <a:effectLst/>
              <a:latin typeface="Agfa Rotis Sans Serif" panose="000004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sz="2000" dirty="0">
              <a:solidFill>
                <a:srgbClr val="FF0000"/>
              </a:solidFill>
              <a:effectLst/>
              <a:latin typeface="Agfa Rotis Sans Serif" panose="000004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sz="2000" dirty="0">
              <a:solidFill>
                <a:srgbClr val="FF0000"/>
              </a:solidFill>
              <a:effectLst/>
              <a:latin typeface="Agfa Rotis Sans Serif" panose="000004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sz="2000" dirty="0">
                <a:solidFill>
                  <a:srgbClr val="FF0000"/>
                </a:solidFill>
                <a:effectLst/>
                <a:latin typeface="Agfa Rotis Sans Serif" panose="00000400000000000000" pitchFamily="2" charset="0"/>
              </a:rPr>
              <a:t>Nervus </a:t>
            </a:r>
            <a:r>
              <a:rPr lang="de-DE" sz="2000" dirty="0" err="1">
                <a:solidFill>
                  <a:srgbClr val="FF0000"/>
                </a:solidFill>
                <a:effectLst/>
                <a:latin typeface="Agfa Rotis Sans Serif" panose="00000400000000000000" pitchFamily="2" charset="0"/>
              </a:rPr>
              <a:t>medianus</a:t>
            </a:r>
            <a:endParaRPr lang="de-DE" sz="2000" dirty="0">
              <a:solidFill>
                <a:srgbClr val="FF0000"/>
              </a:solidFill>
              <a:effectLst/>
              <a:latin typeface="Agfa Rotis Sans Serif" panose="000004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effectLst/>
                <a:latin typeface="Agfa Rotis Sans Serif" panose="00000400000000000000" pitchFamily="2" charset="0"/>
              </a:rPr>
              <a:t>Nervus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ffectLst/>
                <a:latin typeface="Agfa Rotis Sans Serif" panose="00000400000000000000" pitchFamily="2" charset="0"/>
              </a:rPr>
              <a:t>ulnaris</a:t>
            </a:r>
            <a:endParaRPr lang="de-DE" sz="2000" dirty="0">
              <a:solidFill>
                <a:schemeClr val="accent1">
                  <a:lumMod val="50000"/>
                </a:schemeClr>
              </a:solidFill>
              <a:effectLst/>
              <a:latin typeface="Agfa Rotis Sans Serif" panose="00000400000000000000" pitchFamily="2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©BOSANA Medizintechnik GmbH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 April 2015</a:t>
            </a:r>
            <a:endParaRPr lang="de-DE" dirty="0"/>
          </a:p>
        </p:txBody>
      </p:sp>
      <p:pic>
        <p:nvPicPr>
          <p:cNvPr id="1026" name="Picture 2" descr="Gebiete die vom Nervus medianus versorgt werden sind rot gekennzeichnet. Areale des Nervus ulnaris erscheinen blau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4" y="1774825"/>
            <a:ext cx="3863975" cy="38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tipstim</a:t>
            </a:r>
            <a:r>
              <a:rPr lang="de-D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®</a:t>
            </a:r>
            <a:br>
              <a:rPr lang="de-DE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</a:br>
            <a:r>
              <a:rPr lang="de-DE" sz="2800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V. Programme </a:t>
            </a:r>
            <a:r>
              <a:rPr lang="de-DE" sz="2800" dirty="0" err="1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selection</a:t>
            </a:r>
            <a:r>
              <a:rPr lang="de-DE" sz="2800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 tipstim®</a:t>
            </a:r>
            <a:endParaRPr lang="de-DE" dirty="0">
              <a:latin typeface="Agfa Rotis Sans Serif" panose="00000400000000000000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0575" y="1600200"/>
            <a:ext cx="8051800" cy="449897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de-DE" sz="1800" dirty="0">
              <a:latin typeface="Agfa Rotis Sans Serif" panose="00000400000000000000" pitchFamily="2" charset="0"/>
            </a:endParaRPr>
          </a:p>
          <a:p>
            <a:pPr marL="0" indent="0">
              <a:buNone/>
              <a:defRPr/>
            </a:pPr>
            <a:endParaRPr lang="de-DE" sz="2000" dirty="0">
              <a:effectLst/>
              <a:latin typeface="Agfa Rotis Sans Serif" panose="000004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sz="2000" dirty="0">
              <a:solidFill>
                <a:srgbClr val="FF0000"/>
              </a:solidFill>
              <a:effectLst/>
              <a:latin typeface="Agfa Rotis Sans Serif" panose="000004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sz="2000" dirty="0">
              <a:solidFill>
                <a:srgbClr val="FF0000"/>
              </a:solidFill>
              <a:effectLst/>
              <a:latin typeface="Agfa Rotis Sans Serif" panose="00000400000000000000" pitchFamily="2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©BOSANA Medizintechnik GmbH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 April 2015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97" y="1847850"/>
            <a:ext cx="3878916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1857375"/>
            <a:ext cx="405232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835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tipstim</a:t>
            </a:r>
            <a:r>
              <a:rPr lang="de-D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®</a:t>
            </a:r>
            <a:br>
              <a:rPr lang="de-DE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</a:br>
            <a:r>
              <a:rPr lang="de-DE" sz="2800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V. Programme </a:t>
            </a:r>
            <a:r>
              <a:rPr lang="de-DE" sz="2800" dirty="0" err="1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selection</a:t>
            </a:r>
            <a:r>
              <a:rPr lang="de-DE" sz="2800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 tipstim®</a:t>
            </a:r>
            <a:endParaRPr lang="de-DE" dirty="0">
              <a:latin typeface="Agfa Rotis Sans Serif" panose="00000400000000000000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0575" y="1371601"/>
            <a:ext cx="8051800" cy="468800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sz="2000" b="1" dirty="0">
                <a:effectLst/>
                <a:latin typeface="Agfa Rotis Sans Serif" panose="00000400000000000000" pitchFamily="2" charset="0"/>
                <a:cs typeface="Calibri"/>
              </a:rPr>
              <a:t>Programme 1:</a:t>
            </a:r>
          </a:p>
          <a:p>
            <a:pPr marL="0" indent="0">
              <a:buNone/>
              <a:defRPr/>
            </a:pPr>
            <a:r>
              <a:rPr lang="de-DE" sz="2000" dirty="0">
                <a:effectLst/>
                <a:latin typeface="Agfa Rotis Sans Serif" panose="00000400000000000000" pitchFamily="2" charset="0"/>
              </a:rPr>
              <a:t>Programme1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is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the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standard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programme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for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the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tip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-stimulation.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effectLst/>
                <a:latin typeface="Agfa Rotis Sans Serif" panose="00000400000000000000" pitchFamily="2" charset="0"/>
              </a:rPr>
              <a:t>Duration:				45 Minuten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effectLst/>
                <a:latin typeface="Agfa Rotis Sans Serif" panose="00000400000000000000" pitchFamily="2" charset="0"/>
              </a:rPr>
              <a:t>Ratio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current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time to pause time: 	2 sec : 5 sec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sz="2000" dirty="0" err="1">
                <a:effectLst/>
                <a:latin typeface="Agfa Rotis Sans Serif" panose="00000400000000000000" pitchFamily="2" charset="0"/>
              </a:rPr>
              <a:t>Ramp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(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rise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time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impulse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):	 	0,3 sec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effectLst/>
                <a:latin typeface="Agfa Rotis Sans Serif" panose="00000400000000000000" pitchFamily="2" charset="0"/>
              </a:rPr>
              <a:t>Frequency:				20 Hz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effectLst/>
                <a:latin typeface="Agfa Rotis Sans Serif" panose="00000400000000000000" pitchFamily="2" charset="0"/>
              </a:rPr>
              <a:t>Pulse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width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:				300 µs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de-DE" sz="1000" dirty="0">
              <a:effectLst/>
              <a:latin typeface="Agfa Rotis Sans Serif" panose="00000400000000000000" pitchFamily="2" charset="0"/>
            </a:endParaRPr>
          </a:p>
          <a:p>
            <a:pPr marL="0" indent="0">
              <a:buNone/>
              <a:defRPr/>
            </a:pPr>
            <a:r>
              <a:rPr lang="de-DE" sz="2000" b="1" dirty="0">
                <a:effectLst/>
                <a:latin typeface="Agfa Rotis Sans Serif" panose="00000400000000000000" pitchFamily="2" charset="0"/>
              </a:rPr>
              <a:t>tipstim</a:t>
            </a:r>
            <a:r>
              <a:rPr lang="de-DE" sz="2000" b="1" dirty="0">
                <a:effectLst/>
                <a:latin typeface="Agfa Rotis Sans Serif" panose="00000400000000000000" pitchFamily="2" charset="0"/>
                <a:cs typeface="Calibri"/>
              </a:rPr>
              <a:t>®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has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a so-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called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“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Autorepeat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“-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Function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,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storing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the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current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intensity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which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was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selected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last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and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providing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this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intensity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automatically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with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the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next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therapy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session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(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slightly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increasing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).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However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,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this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function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can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be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deactivated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by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the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medical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professional ,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if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  <a:cs typeface="Calibri"/>
              </a:rPr>
              <a:t>desired</a:t>
            </a:r>
            <a:r>
              <a:rPr lang="de-DE" sz="2000" dirty="0">
                <a:effectLst/>
                <a:latin typeface="Agfa Rotis Sans Serif" panose="00000400000000000000" pitchFamily="2" charset="0"/>
                <a:cs typeface="Calibri"/>
              </a:rPr>
              <a:t>.</a:t>
            </a:r>
            <a:endParaRPr lang="de-DE" sz="2000" dirty="0">
              <a:effectLst/>
              <a:latin typeface="Agfa Rotis Sans Serif" panose="00000400000000000000" pitchFamily="2" charset="0"/>
            </a:endParaRPr>
          </a:p>
          <a:p>
            <a:pPr marL="0" indent="0">
              <a:buNone/>
              <a:defRPr/>
            </a:pPr>
            <a:endParaRPr lang="de-DE" sz="2000" dirty="0">
              <a:effectLst/>
              <a:latin typeface="Agfa Rotis Sans Serif" panose="000004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sz="2000" dirty="0">
              <a:solidFill>
                <a:srgbClr val="FF0000"/>
              </a:solidFill>
              <a:effectLst/>
              <a:latin typeface="Agfa Rotis Sans Serif" panose="000004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sz="2000" dirty="0">
              <a:solidFill>
                <a:srgbClr val="FF0000"/>
              </a:solidFill>
              <a:effectLst/>
              <a:latin typeface="Agfa Rotis Sans Serif" panose="00000400000000000000" pitchFamily="2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564573"/>
            <a:ext cx="2895600" cy="156902"/>
          </a:xfrm>
        </p:spPr>
        <p:txBody>
          <a:bodyPr/>
          <a:lstStyle/>
          <a:p>
            <a:pPr>
              <a:defRPr/>
            </a:pPr>
            <a:r>
              <a:rPr lang="de-DE" dirty="0"/>
              <a:t>©BOSANA Medizintechnik GmbH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0" y="6469039"/>
            <a:ext cx="2289175" cy="252436"/>
          </a:xfrm>
        </p:spPr>
        <p:txBody>
          <a:bodyPr/>
          <a:lstStyle/>
          <a:p>
            <a:pPr>
              <a:defRPr/>
            </a:pPr>
            <a:r>
              <a:rPr lang="de-DE" dirty="0"/>
              <a:t>17 April 2015</a:t>
            </a:r>
          </a:p>
        </p:txBody>
      </p:sp>
    </p:spTree>
    <p:extLst>
      <p:ext uri="{BB962C8B-B14F-4D97-AF65-F5344CB8AC3E}">
        <p14:creationId xmlns:p14="http://schemas.microsoft.com/office/powerpoint/2010/main" val="1781723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effectLst/>
              </a:rPr>
              <a:t> </a:t>
            </a:r>
            <a:r>
              <a:rPr lang="de-DE" dirty="0">
                <a:effectLst/>
                <a:latin typeface="Agfa Rotis Sans Serif" panose="00000400000000000000" pitchFamily="2" charset="0"/>
              </a:rPr>
              <a:t>tipstim</a:t>
            </a:r>
            <a:r>
              <a:rPr lang="de-DE" dirty="0">
                <a:effectLst/>
                <a:latin typeface="Calibri"/>
                <a:cs typeface="Calibri"/>
              </a:rPr>
              <a:t>®</a:t>
            </a:r>
            <a:br>
              <a:rPr lang="de-DE" dirty="0">
                <a:effectLst/>
                <a:latin typeface="Agfa Rotis Sans Serif" panose="00000400000000000000" pitchFamily="2" charset="0"/>
              </a:rPr>
            </a:br>
            <a:r>
              <a:rPr lang="de-DE" sz="2800" dirty="0" err="1">
                <a:effectLst/>
                <a:latin typeface="Agfa Rotis Sans Serif" panose="00000400000000000000" pitchFamily="2" charset="0"/>
              </a:rPr>
              <a:t>What</a:t>
            </a:r>
            <a:r>
              <a:rPr lang="de-DE" sz="28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800" dirty="0" err="1">
                <a:effectLst/>
                <a:latin typeface="Agfa Rotis Sans Serif" panose="00000400000000000000" pitchFamily="2" charset="0"/>
              </a:rPr>
              <a:t>is</a:t>
            </a:r>
            <a:r>
              <a:rPr lang="de-DE" sz="2800" dirty="0">
                <a:effectLst/>
                <a:latin typeface="Agfa Rotis Sans Serif" panose="00000400000000000000" pitchFamily="2" charset="0"/>
              </a:rPr>
              <a:t> tipstim</a:t>
            </a:r>
            <a:r>
              <a:rPr lang="de-DE" sz="2800" dirty="0">
                <a:effectLst/>
                <a:latin typeface="Calibri"/>
                <a:cs typeface="Calibri"/>
              </a:rPr>
              <a:t>® </a:t>
            </a:r>
            <a:r>
              <a:rPr lang="de-DE" sz="2800" dirty="0" err="1">
                <a:effectLst/>
                <a:latin typeface="Calibri"/>
                <a:cs typeface="Calibri"/>
              </a:rPr>
              <a:t>about</a:t>
            </a:r>
            <a:r>
              <a:rPr lang="de-DE" sz="2800" dirty="0">
                <a:effectLst/>
                <a:latin typeface="Agfa Rotis Sans Serif" panose="00000400000000000000" pitchFamily="2" charset="0"/>
              </a:rPr>
              <a:t>?</a:t>
            </a:r>
          </a:p>
        </p:txBody>
      </p:sp>
      <p:sp>
        <p:nvSpPr>
          <p:cNvPr id="16387" name="Inhaltsplatzhalter 2"/>
          <p:cNvSpPr>
            <a:spLocks noGrp="1"/>
          </p:cNvSpPr>
          <p:nvPr>
            <p:ph idx="1"/>
          </p:nvPr>
        </p:nvSpPr>
        <p:spPr>
          <a:xfrm>
            <a:off x="666750" y="1781176"/>
            <a:ext cx="8089899" cy="4927600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>
                <a:effectLst/>
                <a:latin typeface="Agfa Rotis Sans Serif" panose="00000400000000000000" pitchFamily="2" charset="0"/>
              </a:rPr>
              <a:t>tipstim®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is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a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completely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new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medical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device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,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which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has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been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developed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in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close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cooperation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with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the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institute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of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neuroinformatics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at Ruhr-University Bochum, Germany (www.neuralplasticitylab.de). </a:t>
            </a:r>
          </a:p>
          <a:p>
            <a:pPr marL="0" indent="0">
              <a:buNone/>
            </a:pPr>
            <a:endParaRPr lang="de-DE" sz="2000" b="1" dirty="0">
              <a:effectLst/>
              <a:latin typeface="Agfa Rotis Sans Serif" panose="00000400000000000000" pitchFamily="2" charset="0"/>
            </a:endParaRPr>
          </a:p>
          <a:p>
            <a:pPr marL="0" indent="0">
              <a:buNone/>
            </a:pPr>
            <a:r>
              <a:rPr lang="de-DE" sz="2000" b="1" dirty="0">
                <a:effectLst/>
                <a:latin typeface="Agfa Rotis Sans Serif" panose="00000400000000000000" pitchFamily="2" charset="0"/>
              </a:rPr>
              <a:t>tipstim®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consists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of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a pulse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generator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(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size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of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a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pocket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calculator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)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and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of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a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high-tech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glove (</a:t>
            </a:r>
            <a:r>
              <a:rPr lang="de-DE" sz="2000" b="1" dirty="0">
                <a:effectLst/>
                <a:latin typeface="Agfa Rotis Sans Serif" panose="00000400000000000000" pitchFamily="2" charset="0"/>
              </a:rPr>
              <a:t>tipstim® glove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).</a:t>
            </a:r>
          </a:p>
          <a:p>
            <a:pPr marL="0" indent="0">
              <a:buNone/>
            </a:pPr>
            <a:endParaRPr lang="de-DE" sz="2000" dirty="0">
              <a:effectLst/>
              <a:latin typeface="Agfa Rotis Sans Serif" panose="00000400000000000000" pitchFamily="2" charset="0"/>
            </a:endParaRPr>
          </a:p>
          <a:p>
            <a:pPr marL="0" indent="0">
              <a:buNone/>
            </a:pPr>
            <a:r>
              <a:rPr lang="de-DE" sz="2000" b="1" dirty="0">
                <a:effectLst/>
                <a:latin typeface="Agfa Rotis Sans Serif" panose="00000400000000000000" pitchFamily="2" charset="0"/>
              </a:rPr>
              <a:t>tipstim®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is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used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in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rehabilitation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of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upper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extremities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with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subacute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stroke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patients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.</a:t>
            </a:r>
            <a:endParaRPr lang="de-DE" altLang="de-DE" sz="2000" dirty="0">
              <a:effectLst/>
              <a:latin typeface="Agfa Rotis Sans Serif" pitchFamily="2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©BOSANA Medizintechnik GmbH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 April 2015</a:t>
            </a:r>
            <a:endParaRPr lang="de-D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3536" y="1085850"/>
            <a:ext cx="8540750" cy="4498975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de-DE" sz="4000" dirty="0" err="1">
                <a:effectLst/>
                <a:latin typeface="Agfa Rotis Sans Serif" panose="00000400000000000000" pitchFamily="2" charset="0"/>
              </a:rPr>
              <a:t>Many</a:t>
            </a:r>
            <a:r>
              <a:rPr lang="de-DE" sz="4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4000" dirty="0" err="1">
                <a:effectLst/>
                <a:latin typeface="Agfa Rotis Sans Serif" panose="00000400000000000000" pitchFamily="2" charset="0"/>
              </a:rPr>
              <a:t>thanks</a:t>
            </a:r>
            <a:r>
              <a:rPr lang="de-DE" sz="4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4000" dirty="0" err="1">
                <a:effectLst/>
                <a:latin typeface="Agfa Rotis Sans Serif" panose="00000400000000000000" pitchFamily="2" charset="0"/>
              </a:rPr>
              <a:t>for</a:t>
            </a:r>
            <a:r>
              <a:rPr lang="de-DE" sz="4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4000" dirty="0" err="1">
                <a:effectLst/>
                <a:latin typeface="Agfa Rotis Sans Serif" panose="00000400000000000000" pitchFamily="2" charset="0"/>
              </a:rPr>
              <a:t>your</a:t>
            </a:r>
            <a:r>
              <a:rPr lang="de-DE" sz="4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4000" dirty="0" err="1">
                <a:effectLst/>
                <a:latin typeface="Agfa Rotis Sans Serif" panose="00000400000000000000" pitchFamily="2" charset="0"/>
              </a:rPr>
              <a:t>attention</a:t>
            </a:r>
            <a:r>
              <a:rPr lang="de-DE" sz="4000" dirty="0">
                <a:effectLst/>
                <a:latin typeface="Agfa Rotis Sans Serif" panose="00000400000000000000" pitchFamily="2" charset="0"/>
              </a:rPr>
              <a:t>.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©BOSANA Medizintechnik GmbH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 April 2015</a:t>
            </a:r>
            <a:endParaRPr lang="de-DE" dirty="0"/>
          </a:p>
        </p:txBody>
      </p:sp>
      <p:pic>
        <p:nvPicPr>
          <p:cNvPr id="4098" name="Picture 2" descr="T:\tipstim\Marketing\Fotos, Abb &amp; Videos\Profi-Fotos\tipstim - Anwendung Impulsgeber und Handschuh Blick über Patientenschulter Bild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49" y="2266950"/>
            <a:ext cx="5876925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effectLst/>
              </a:rPr>
              <a:t> </a:t>
            </a:r>
            <a:r>
              <a:rPr lang="de-DE" dirty="0">
                <a:effectLst/>
                <a:latin typeface="Agfa Rotis Sans Serif" panose="00000400000000000000" pitchFamily="2" charset="0"/>
              </a:rPr>
              <a:t>tipstim</a:t>
            </a:r>
            <a:r>
              <a:rPr lang="de-DE" dirty="0">
                <a:effectLst/>
                <a:latin typeface="Calibri"/>
                <a:cs typeface="Calibri"/>
              </a:rPr>
              <a:t>®</a:t>
            </a:r>
            <a:br>
              <a:rPr lang="de-DE" dirty="0">
                <a:effectLst/>
                <a:latin typeface="Agfa Rotis Sans Serif" panose="00000400000000000000" pitchFamily="2" charset="0"/>
              </a:rPr>
            </a:br>
            <a:r>
              <a:rPr lang="de-DE" sz="2800" dirty="0">
                <a:effectLst/>
                <a:latin typeface="Agfa Rotis Sans Serif" panose="00000400000000000000" pitchFamily="2" charset="0"/>
              </a:rPr>
              <a:t>I. </a:t>
            </a:r>
            <a:r>
              <a:rPr lang="de-DE" sz="2800" dirty="0" err="1">
                <a:effectLst/>
                <a:latin typeface="Agfa Rotis Sans Serif" panose="00000400000000000000" pitchFamily="2" charset="0"/>
              </a:rPr>
              <a:t>Mechanisms</a:t>
            </a:r>
            <a:r>
              <a:rPr lang="de-DE" sz="28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800" dirty="0" err="1">
                <a:effectLst/>
                <a:latin typeface="Agfa Rotis Sans Serif" panose="00000400000000000000" pitchFamily="2" charset="0"/>
              </a:rPr>
              <a:t>of</a:t>
            </a:r>
            <a:r>
              <a:rPr lang="de-DE" sz="28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800" dirty="0" err="1">
                <a:effectLst/>
                <a:latin typeface="Agfa Rotis Sans Serif" panose="00000400000000000000" pitchFamily="2" charset="0"/>
              </a:rPr>
              <a:t>action</a:t>
            </a:r>
            <a:r>
              <a:rPr lang="de-DE" sz="2800" dirty="0">
                <a:effectLst/>
                <a:latin typeface="Agfa Rotis Sans Serif" panose="00000400000000000000" pitchFamily="2" charset="0"/>
              </a:rPr>
              <a:t> - tipstim</a:t>
            </a:r>
            <a:r>
              <a:rPr lang="de-DE" sz="2800" dirty="0">
                <a:effectLst/>
                <a:latin typeface="Calibri"/>
                <a:cs typeface="Calibri"/>
              </a:rPr>
              <a:t>®</a:t>
            </a:r>
            <a:endParaRPr lang="de-DE" sz="2800" dirty="0">
              <a:effectLst/>
              <a:latin typeface="Agfa Rotis Sans Serif" panose="00000400000000000000" pitchFamily="2" charset="0"/>
            </a:endParaRPr>
          </a:p>
        </p:txBody>
      </p:sp>
      <p:sp>
        <p:nvSpPr>
          <p:cNvPr id="16387" name="Inhaltsplatzhalter 2"/>
          <p:cNvSpPr>
            <a:spLocks noGrp="1"/>
          </p:cNvSpPr>
          <p:nvPr>
            <p:ph idx="1"/>
          </p:nvPr>
        </p:nvSpPr>
        <p:spPr>
          <a:xfrm>
            <a:off x="666750" y="2209800"/>
            <a:ext cx="8089899" cy="449897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effectLst/>
                <a:latin typeface="Agfa Rotis Sans Serif" panose="00000400000000000000" pitchFamily="2" charset="0"/>
              </a:rPr>
              <a:t>The pulse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generator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(</a:t>
            </a:r>
            <a:r>
              <a:rPr lang="de-DE" sz="2000" b="1" dirty="0">
                <a:effectLst/>
                <a:latin typeface="Agfa Rotis Sans Serif" panose="00000400000000000000" pitchFamily="2" charset="0"/>
              </a:rPr>
              <a:t>tipstim</a:t>
            </a:r>
            <a:r>
              <a:rPr lang="de-DE" sz="2000" b="1" dirty="0">
                <a:effectLst/>
                <a:latin typeface="Calibri"/>
                <a:cs typeface="Calibri"/>
              </a:rPr>
              <a:t>®</a:t>
            </a:r>
            <a:r>
              <a:rPr lang="de-DE" sz="2000" dirty="0">
                <a:effectLst/>
                <a:latin typeface="Calibri"/>
                <a:cs typeface="Calibri"/>
              </a:rPr>
              <a:t>)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sends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specified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stimulation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patterns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to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the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glove (</a:t>
            </a:r>
            <a:r>
              <a:rPr lang="de-DE" sz="2000" b="1" dirty="0">
                <a:effectLst/>
                <a:latin typeface="Agfa Rotis Sans Serif" panose="00000400000000000000" pitchFamily="2" charset="0"/>
              </a:rPr>
              <a:t>tipstim® glove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effectLst/>
                <a:latin typeface="Agfa Rotis Sans Serif" panose="00000400000000000000" pitchFamily="2" charset="0"/>
              </a:rPr>
              <a:t>These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impulses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are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transmitted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to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the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fingertips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via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integrated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electrodes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made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of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a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completely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new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,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conductive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textile material.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err="1">
                <a:effectLst/>
                <a:latin typeface="Agfa Rotis Sans Serif" panose="00000400000000000000" pitchFamily="2" charset="0"/>
              </a:rPr>
              <a:t>From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the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fingertips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the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impulses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are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transmitted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via nerve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pathways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directly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into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brain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regions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being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responsible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for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the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sensorimotor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functions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of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the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upper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extremities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.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©BOSANA Medizintechnik GmbH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 April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5727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effectLst/>
              </a:rPr>
              <a:t> </a:t>
            </a:r>
            <a:r>
              <a:rPr lang="de-DE" dirty="0">
                <a:effectLst/>
                <a:latin typeface="Agfa Rotis Sans Serif" panose="00000400000000000000" pitchFamily="2" charset="0"/>
              </a:rPr>
              <a:t>tipstim</a:t>
            </a:r>
            <a:r>
              <a:rPr lang="de-DE" dirty="0">
                <a:effectLst/>
                <a:latin typeface="Calibri"/>
                <a:cs typeface="Calibri"/>
              </a:rPr>
              <a:t>®</a:t>
            </a:r>
            <a:br>
              <a:rPr lang="de-DE" dirty="0">
                <a:effectLst/>
                <a:latin typeface="Agfa Rotis Sans Serif" panose="00000400000000000000" pitchFamily="2" charset="0"/>
              </a:rPr>
            </a:br>
            <a:r>
              <a:rPr lang="de-DE" sz="2800" dirty="0">
                <a:effectLst/>
                <a:latin typeface="Agfa Rotis Sans Serif" panose="00000400000000000000" pitchFamily="2" charset="0"/>
              </a:rPr>
              <a:t>I. </a:t>
            </a:r>
            <a:r>
              <a:rPr lang="de-DE" sz="2800" dirty="0" err="1">
                <a:effectLst/>
                <a:latin typeface="Agfa Rotis Sans Serif" panose="00000400000000000000" pitchFamily="2" charset="0"/>
              </a:rPr>
              <a:t>Mechanisms</a:t>
            </a:r>
            <a:r>
              <a:rPr lang="de-DE" sz="28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800" dirty="0" err="1">
                <a:effectLst/>
                <a:latin typeface="Agfa Rotis Sans Serif" panose="00000400000000000000" pitchFamily="2" charset="0"/>
              </a:rPr>
              <a:t>of</a:t>
            </a:r>
            <a:r>
              <a:rPr lang="de-DE" sz="28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800" dirty="0" err="1">
                <a:effectLst/>
                <a:latin typeface="Agfa Rotis Sans Serif" panose="00000400000000000000" pitchFamily="2" charset="0"/>
              </a:rPr>
              <a:t>action</a:t>
            </a:r>
            <a:r>
              <a:rPr lang="de-DE" sz="2800" dirty="0">
                <a:effectLst/>
                <a:latin typeface="Agfa Rotis Sans Serif" panose="00000400000000000000" pitchFamily="2" charset="0"/>
              </a:rPr>
              <a:t> - tipstim</a:t>
            </a:r>
            <a:r>
              <a:rPr lang="de-DE" sz="2800" dirty="0">
                <a:effectLst/>
                <a:latin typeface="Calibri"/>
                <a:cs typeface="Calibri"/>
              </a:rPr>
              <a:t>®</a:t>
            </a:r>
            <a:endParaRPr lang="de-DE" sz="2800" dirty="0">
              <a:effectLst/>
              <a:latin typeface="Agfa Rotis Sans Serif" panose="00000400000000000000" pitchFamily="2" charset="0"/>
            </a:endParaRPr>
          </a:p>
        </p:txBody>
      </p:sp>
      <p:sp>
        <p:nvSpPr>
          <p:cNvPr id="16387" name="Inhaltsplatzhalter 2"/>
          <p:cNvSpPr>
            <a:spLocks noGrp="1"/>
          </p:cNvSpPr>
          <p:nvPr>
            <p:ph idx="1"/>
          </p:nvPr>
        </p:nvSpPr>
        <p:spPr>
          <a:xfrm>
            <a:off x="752476" y="1555750"/>
            <a:ext cx="8089899" cy="4927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altLang="de-DE" sz="2000" dirty="0" err="1">
                <a:effectLst/>
                <a:latin typeface="Agfa Rotis Sans Serif" pitchFamily="2" charset="0"/>
              </a:rPr>
              <a:t>Stimulating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the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periphery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has</a:t>
            </a:r>
            <a:r>
              <a:rPr lang="de-DE" altLang="de-DE" sz="2000" dirty="0">
                <a:effectLst/>
                <a:latin typeface="Agfa Rotis Sans Serif" pitchFamily="2" charset="0"/>
              </a:rPr>
              <a:t> a </a:t>
            </a:r>
            <a:r>
              <a:rPr lang="de-DE" altLang="de-DE" sz="2000" b="1" u="sng" dirty="0" err="1">
                <a:effectLst/>
                <a:latin typeface="Agfa Rotis Sans Serif" pitchFamily="2" charset="0"/>
              </a:rPr>
              <a:t>direct</a:t>
            </a:r>
            <a:r>
              <a:rPr lang="de-DE" altLang="de-DE" sz="2000" b="1" u="sng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effect</a:t>
            </a:r>
            <a:r>
              <a:rPr lang="de-DE" altLang="de-DE" sz="2000" dirty="0">
                <a:effectLst/>
                <a:latin typeface="Agfa Rotis Sans Serif" pitchFamily="2" charset="0"/>
              </a:rPr>
              <a:t> on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the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brain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and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its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reorganisation</a:t>
            </a:r>
            <a:endParaRPr lang="de-DE" altLang="de-DE" sz="2000" dirty="0">
              <a:effectLst/>
              <a:latin typeface="Agfa Rotis Sans Serif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2000" dirty="0">
                <a:effectLst/>
                <a:latin typeface="Agfa Rotis Sans Serif" pitchFamily="2" charset="0"/>
              </a:rPr>
              <a:t>Major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enforcement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of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neuroplasticity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2000" dirty="0">
                <a:effectLst/>
                <a:latin typeface="Agfa Rotis Sans Serif" pitchFamily="2" charset="0"/>
              </a:rPr>
              <a:t>Restoration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of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sensory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motor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functions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by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reactivating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cerebral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areas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affected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by</a:t>
            </a:r>
            <a:r>
              <a:rPr lang="de-DE" altLang="de-DE" sz="2000" dirty="0">
                <a:effectLst/>
                <a:latin typeface="Agfa Rotis Sans Serif" pitchFamily="2" charset="0"/>
              </a:rPr>
              <a:t> a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stroke</a:t>
            </a:r>
            <a:endParaRPr lang="de-DE" altLang="de-DE" sz="2000" dirty="0">
              <a:effectLst/>
              <a:latin typeface="Agfa Rotis Sans Serif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2000" dirty="0">
                <a:effectLst/>
                <a:latin typeface="Agfa Rotis Sans Serif" pitchFamily="2" charset="0"/>
              </a:rPr>
              <a:t>Reinforcement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of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compensation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processes</a:t>
            </a:r>
            <a:r>
              <a:rPr lang="de-DE" altLang="de-DE" sz="2000" dirty="0">
                <a:effectLst/>
                <a:latin typeface="Agfa Rotis Sans Serif" pitchFamily="2" charset="0"/>
              </a:rPr>
              <a:t> in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neighboring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cerebral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areas</a:t>
            </a:r>
            <a:r>
              <a:rPr lang="de-DE" altLang="de-DE" sz="2000" dirty="0">
                <a:effectLst/>
                <a:latin typeface="Agfa Rotis Sans Serif" pitchFamily="2" charset="0"/>
              </a:rPr>
              <a:t> not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directly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affected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by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the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stroke</a:t>
            </a:r>
            <a:endParaRPr lang="de-DE" altLang="de-DE" sz="2000" dirty="0">
              <a:effectLst/>
              <a:latin typeface="Agfa Rotis Sans Serif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altLang="de-DE" sz="2000" dirty="0">
              <a:effectLst/>
              <a:latin typeface="Agfa Rotis Sans Serif" pitchFamily="2" charset="0"/>
            </a:endParaRPr>
          </a:p>
          <a:p>
            <a:pPr marL="0" indent="0">
              <a:buNone/>
            </a:pPr>
            <a:r>
              <a:rPr lang="de-DE" altLang="de-DE" sz="2000" dirty="0">
                <a:effectLst/>
                <a:latin typeface="Agfa Rotis Sans Serif" pitchFamily="2" charset="0"/>
              </a:rPr>
              <a:t>Resulting in: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2000" dirty="0">
                <a:effectLst/>
                <a:latin typeface="Agfa Rotis Sans Serif" pitchFamily="2" charset="0"/>
              </a:rPr>
              <a:t>Substantial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improvement</a:t>
            </a:r>
            <a:r>
              <a:rPr lang="de-DE" altLang="de-DE" sz="2000" dirty="0">
                <a:effectLst/>
                <a:latin typeface="Agfa Rotis Sans Serif" pitchFamily="2" charset="0"/>
              </a:rPr>
              <a:t> in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sensory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motor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abilities</a:t>
            </a:r>
            <a:endParaRPr lang="de-DE" altLang="de-DE" sz="2000" dirty="0">
              <a:effectLst/>
              <a:latin typeface="Agfa Rotis Sans Serif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2000" dirty="0">
                <a:effectLst/>
                <a:latin typeface="Agfa Rotis Sans Serif" pitchFamily="2" charset="0"/>
              </a:rPr>
              <a:t>The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degree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of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improvement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is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comparable</a:t>
            </a:r>
            <a:r>
              <a:rPr lang="de-DE" altLang="de-DE" sz="2000" dirty="0">
                <a:effectLst/>
                <a:latin typeface="Agfa Rotis Sans Serif" pitchFamily="2" charset="0"/>
              </a:rPr>
              <a:t> to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standard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rehabilitation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measures</a:t>
            </a:r>
            <a:r>
              <a:rPr lang="de-DE" altLang="de-DE" sz="2000" dirty="0">
                <a:effectLst/>
                <a:latin typeface="Agfa Rotis Sans Serif" pitchFamily="2" charset="0"/>
              </a:rPr>
              <a:t> after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stroke</a:t>
            </a:r>
            <a:endParaRPr lang="de-DE" altLang="de-DE" sz="2000" dirty="0">
              <a:effectLst/>
              <a:latin typeface="Agfa Rotis Sans Serif" pitchFamily="2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©BOSANA Medizintechnik GmbH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 April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0862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  <a:effectLst/>
              </a:rPr>
              <a:t> </a:t>
            </a:r>
            <a:r>
              <a:rPr lang="de-DE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tipstim</a:t>
            </a:r>
            <a:r>
              <a:rPr lang="de-D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®</a:t>
            </a:r>
            <a:br>
              <a:rPr lang="de-DE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</a:br>
            <a:r>
              <a:rPr lang="de-DE" sz="2800" dirty="0">
                <a:effectLst/>
                <a:latin typeface="Agfa Rotis Sans Serif" panose="00000400000000000000" pitchFamily="2" charset="0"/>
              </a:rPr>
              <a:t>I. </a:t>
            </a:r>
            <a:r>
              <a:rPr lang="de-DE" sz="2800" dirty="0" err="1">
                <a:effectLst/>
                <a:latin typeface="Agfa Rotis Sans Serif" panose="00000400000000000000" pitchFamily="2" charset="0"/>
              </a:rPr>
              <a:t>Mechanisms</a:t>
            </a:r>
            <a:r>
              <a:rPr lang="de-DE" sz="28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800" dirty="0" err="1">
                <a:effectLst/>
                <a:latin typeface="Agfa Rotis Sans Serif" panose="00000400000000000000" pitchFamily="2" charset="0"/>
              </a:rPr>
              <a:t>of</a:t>
            </a:r>
            <a:r>
              <a:rPr lang="de-DE" sz="28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800" dirty="0" err="1">
                <a:effectLst/>
                <a:latin typeface="Agfa Rotis Sans Serif" panose="00000400000000000000" pitchFamily="2" charset="0"/>
              </a:rPr>
              <a:t>action</a:t>
            </a:r>
            <a:r>
              <a:rPr lang="de-DE" sz="2800" dirty="0">
                <a:effectLst/>
                <a:latin typeface="Agfa Rotis Sans Serif" panose="00000400000000000000" pitchFamily="2" charset="0"/>
              </a:rPr>
              <a:t> - tipstim</a:t>
            </a:r>
            <a:r>
              <a:rPr lang="de-DE" sz="2800" dirty="0">
                <a:effectLst/>
                <a:latin typeface="Calibri"/>
                <a:cs typeface="Calibri"/>
              </a:rPr>
              <a:t>®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00" dirty="0">
                <a:effectLst/>
              </a:rPr>
              <a:t>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 April 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©BOSANA Medizintechnik GmbH</a:t>
            </a:r>
            <a:endParaRPr lang="de-DE" dirty="0"/>
          </a:p>
        </p:txBody>
      </p:sp>
      <p:pic>
        <p:nvPicPr>
          <p:cNvPr id="1026" name="Picture 2" descr="Medical effectiveness of tip-stimu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982787"/>
            <a:ext cx="7720898" cy="303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610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effectLst/>
              </a:rPr>
              <a:t> </a:t>
            </a:r>
            <a:r>
              <a:rPr lang="de-DE" dirty="0">
                <a:effectLst/>
                <a:latin typeface="Agfa Rotis Sans Serif" panose="00000400000000000000" pitchFamily="2" charset="0"/>
              </a:rPr>
              <a:t>tipstim</a:t>
            </a:r>
            <a:r>
              <a:rPr lang="de-DE" dirty="0">
                <a:effectLst/>
                <a:latin typeface="Calibri"/>
                <a:cs typeface="Calibri"/>
              </a:rPr>
              <a:t>®</a:t>
            </a:r>
            <a:br>
              <a:rPr lang="de-DE" dirty="0">
                <a:effectLst/>
                <a:latin typeface="Agfa Rotis Sans Serif" panose="00000400000000000000" pitchFamily="2" charset="0"/>
              </a:rPr>
            </a:br>
            <a:r>
              <a:rPr lang="de-DE" sz="2800" dirty="0">
                <a:effectLst/>
                <a:latin typeface="Agfa Rotis Sans Serif" panose="00000400000000000000" pitchFamily="2" charset="0"/>
              </a:rPr>
              <a:t>I. </a:t>
            </a:r>
            <a:r>
              <a:rPr lang="de-DE" sz="2800" dirty="0" err="1">
                <a:effectLst/>
                <a:latin typeface="Agfa Rotis Sans Serif" panose="00000400000000000000" pitchFamily="2" charset="0"/>
              </a:rPr>
              <a:t>Mechanisms</a:t>
            </a:r>
            <a:r>
              <a:rPr lang="de-DE" sz="28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800" dirty="0" err="1">
                <a:effectLst/>
                <a:latin typeface="Agfa Rotis Sans Serif" panose="00000400000000000000" pitchFamily="2" charset="0"/>
              </a:rPr>
              <a:t>of</a:t>
            </a:r>
            <a:r>
              <a:rPr lang="de-DE" sz="28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800" dirty="0" err="1">
                <a:effectLst/>
                <a:latin typeface="Agfa Rotis Sans Serif" panose="00000400000000000000" pitchFamily="2" charset="0"/>
              </a:rPr>
              <a:t>action</a:t>
            </a:r>
            <a:r>
              <a:rPr lang="de-DE" sz="2800" dirty="0">
                <a:effectLst/>
                <a:latin typeface="Agfa Rotis Sans Serif" panose="00000400000000000000" pitchFamily="2" charset="0"/>
              </a:rPr>
              <a:t> - tipstim</a:t>
            </a:r>
            <a:r>
              <a:rPr lang="de-DE" sz="2800" dirty="0">
                <a:effectLst/>
                <a:latin typeface="Calibri"/>
                <a:cs typeface="Calibri"/>
              </a:rPr>
              <a:t>®</a:t>
            </a:r>
            <a:endParaRPr lang="de-DE" sz="2800" dirty="0">
              <a:effectLst/>
              <a:latin typeface="Agfa Rotis Sans Serif" panose="00000400000000000000" pitchFamily="2" charset="0"/>
            </a:endParaRPr>
          </a:p>
        </p:txBody>
      </p:sp>
      <p:sp>
        <p:nvSpPr>
          <p:cNvPr id="16387" name="Inhaltsplatzhalter 2"/>
          <p:cNvSpPr>
            <a:spLocks noGrp="1"/>
          </p:cNvSpPr>
          <p:nvPr>
            <p:ph idx="1"/>
          </p:nvPr>
        </p:nvSpPr>
        <p:spPr>
          <a:xfrm>
            <a:off x="666750" y="1924050"/>
            <a:ext cx="7762875" cy="4784726"/>
          </a:xfrm>
        </p:spPr>
        <p:txBody>
          <a:bodyPr/>
          <a:lstStyle/>
          <a:p>
            <a:pPr marL="0" indent="0">
              <a:buNone/>
            </a:pPr>
            <a:r>
              <a:rPr lang="de-DE" altLang="de-DE" sz="2000" b="1" dirty="0">
                <a:effectLst/>
                <a:latin typeface="Agfa Rotis Sans Serif" pitchFamily="2" charset="0"/>
              </a:rPr>
              <a:t>Background:</a:t>
            </a:r>
          </a:p>
          <a:p>
            <a:pPr marL="0" indent="0">
              <a:buNone/>
            </a:pPr>
            <a:r>
              <a:rPr lang="de-DE" altLang="de-DE" sz="2000" dirty="0">
                <a:effectLst/>
                <a:latin typeface="Agfa Rotis Sans Serif" pitchFamily="2" charset="0"/>
              </a:rPr>
              <a:t>Long-term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potentiation</a:t>
            </a:r>
            <a:r>
              <a:rPr lang="de-DE" altLang="de-DE" sz="2000" dirty="0">
                <a:effectLst/>
                <a:latin typeface="Agfa Rotis Sans Serif" pitchFamily="2" charset="0"/>
              </a:rPr>
              <a:t> (LTP)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processes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are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triggered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by</a:t>
            </a:r>
            <a:r>
              <a:rPr lang="de-DE" altLang="de-DE" sz="2000" dirty="0">
                <a:effectLst/>
                <a:latin typeface="Agfa Rotis Sans Serif" pitchFamily="2" charset="0"/>
              </a:rPr>
              <a:t> „high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frequence</a:t>
            </a:r>
            <a:r>
              <a:rPr lang="de-DE" altLang="de-DE" sz="2000" dirty="0">
                <a:effectLst/>
                <a:latin typeface="Agfa Rotis Sans Serif" pitchFamily="2" charset="0"/>
              </a:rPr>
              <a:t>“ –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stimulation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patterns</a:t>
            </a:r>
            <a:r>
              <a:rPr lang="de-DE" altLang="de-DE" sz="2000" dirty="0">
                <a:effectLst/>
                <a:latin typeface="Agfa Rotis Sans Serif" pitchFamily="2" charset="0"/>
              </a:rPr>
              <a:t>,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alternating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with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longer</a:t>
            </a:r>
            <a:r>
              <a:rPr lang="de-DE" altLang="de-DE" sz="2000" dirty="0">
                <a:effectLst/>
                <a:latin typeface="Agfa Rotis Sans Serif" pitchFamily="2" charset="0"/>
              </a:rPr>
              <a:t> pause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times</a:t>
            </a:r>
            <a:r>
              <a:rPr lang="de-DE" altLang="de-DE" sz="2000" dirty="0">
                <a:effectLst/>
                <a:latin typeface="Agfa Rotis Sans Serif" pitchFamily="2" charset="0"/>
              </a:rPr>
              <a:t>. This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leads</a:t>
            </a:r>
            <a:r>
              <a:rPr lang="de-DE" altLang="de-DE" sz="2000" dirty="0">
                <a:effectLst/>
                <a:latin typeface="Agfa Rotis Sans Serif" pitchFamily="2" charset="0"/>
              </a:rPr>
              <a:t> to an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increase</a:t>
            </a:r>
            <a:r>
              <a:rPr lang="de-DE" altLang="de-DE" sz="2000" dirty="0">
                <a:effectLst/>
                <a:latin typeface="Agfa Rotis Sans Serif" pitchFamily="2" charset="0"/>
              </a:rPr>
              <a:t> in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synaptic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transmission</a:t>
            </a:r>
            <a:r>
              <a:rPr lang="de-DE" altLang="de-DE" sz="2000" dirty="0">
                <a:effectLst/>
                <a:latin typeface="Agfa Rotis Sans Serif" pitchFamily="2" charset="0"/>
              </a:rPr>
              <a:t>.</a:t>
            </a:r>
          </a:p>
          <a:p>
            <a:pPr marL="0" indent="0">
              <a:buNone/>
            </a:pPr>
            <a:endParaRPr lang="de-DE" altLang="de-DE" sz="2000" dirty="0">
              <a:effectLst/>
              <a:latin typeface="Agfa Rotis Sans Serif" pitchFamily="2" charset="0"/>
            </a:endParaRPr>
          </a:p>
          <a:p>
            <a:pPr marL="0" indent="0">
              <a:buNone/>
            </a:pPr>
            <a:r>
              <a:rPr lang="de-DE" altLang="de-DE" sz="2000" dirty="0">
                <a:effectLst/>
                <a:latin typeface="Agfa Rotis Sans Serif" pitchFamily="2" charset="0"/>
              </a:rPr>
              <a:t>In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addition</a:t>
            </a:r>
            <a:r>
              <a:rPr lang="de-DE" altLang="de-DE" sz="2000" dirty="0">
                <a:effectLst/>
                <a:latin typeface="Agfa Rotis Sans Serif" pitchFamily="2" charset="0"/>
              </a:rPr>
              <a:t>, a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long</a:t>
            </a:r>
            <a:r>
              <a:rPr lang="de-DE" altLang="de-DE" sz="2000" dirty="0">
                <a:effectLst/>
                <a:latin typeface="Agfa Rotis Sans Serif" pitchFamily="2" charset="0"/>
              </a:rPr>
              <a:t>-lasting,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intense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stimulation</a:t>
            </a:r>
            <a:r>
              <a:rPr lang="de-DE" altLang="de-DE" sz="2000" dirty="0">
                <a:effectLst/>
                <a:latin typeface="Agfa Rotis Sans Serif" pitchFamily="2" charset="0"/>
              </a:rPr>
              <a:t> 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increases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the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neurotrophin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release</a:t>
            </a:r>
            <a:r>
              <a:rPr lang="de-DE" altLang="de-DE" sz="2000" dirty="0">
                <a:effectLst/>
                <a:latin typeface="Agfa Rotis Sans Serif" pitchFamily="2" charset="0"/>
              </a:rPr>
              <a:t>. This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has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been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proven</a:t>
            </a:r>
            <a:r>
              <a:rPr lang="de-DE" altLang="de-DE" sz="2000" dirty="0">
                <a:effectLst/>
                <a:latin typeface="Agfa Rotis Sans Serif" pitchFamily="2" charset="0"/>
              </a:rPr>
              <a:t> in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animal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studies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by</a:t>
            </a:r>
            <a:r>
              <a:rPr lang="de-DE" altLang="de-DE" sz="2000" dirty="0">
                <a:effectLst/>
                <a:latin typeface="Agfa Rotis Sans Serif" pitchFamily="2" charset="0"/>
              </a:rPr>
              <a:t> Madsen et al. (USA).</a:t>
            </a:r>
            <a:r>
              <a:rPr lang="de-DE" sz="2000" dirty="0">
                <a:effectLst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Neurotrophins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are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endogenous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signalling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substances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having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a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neuroprotective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effect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and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supporting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neuronal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plasticity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and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growth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.</a:t>
            </a:r>
            <a:endParaRPr lang="de-DE" altLang="de-DE" sz="2000" dirty="0">
              <a:effectLst/>
              <a:latin typeface="Agfa Rotis Sans Serif" pitchFamily="2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©BOSANA Medizintechnik GmbH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 April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9643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effectLst/>
              </a:rPr>
              <a:t> </a:t>
            </a:r>
            <a:r>
              <a:rPr lang="de-DE" dirty="0">
                <a:effectLst/>
                <a:latin typeface="Agfa Rotis Sans Serif" panose="00000400000000000000" pitchFamily="2" charset="0"/>
              </a:rPr>
              <a:t>tipstim</a:t>
            </a:r>
            <a:r>
              <a:rPr lang="de-DE" dirty="0">
                <a:effectLst/>
                <a:latin typeface="Calibri"/>
                <a:cs typeface="Calibri"/>
              </a:rPr>
              <a:t>®</a:t>
            </a:r>
            <a:br>
              <a:rPr lang="de-DE" dirty="0">
                <a:effectLst/>
                <a:latin typeface="Agfa Rotis Sans Serif" panose="00000400000000000000" pitchFamily="2" charset="0"/>
              </a:rPr>
            </a:br>
            <a:r>
              <a:rPr lang="de-DE" sz="2800" dirty="0">
                <a:effectLst/>
                <a:latin typeface="Agfa Rotis Sans Serif" panose="00000400000000000000" pitchFamily="2" charset="0"/>
              </a:rPr>
              <a:t>I. </a:t>
            </a:r>
            <a:r>
              <a:rPr lang="de-DE" sz="2800" dirty="0" err="1">
                <a:effectLst/>
                <a:latin typeface="Agfa Rotis Sans Serif" panose="00000400000000000000" pitchFamily="2" charset="0"/>
              </a:rPr>
              <a:t>Mechanisms</a:t>
            </a:r>
            <a:r>
              <a:rPr lang="de-DE" sz="28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800" dirty="0" err="1">
                <a:effectLst/>
                <a:latin typeface="Agfa Rotis Sans Serif" panose="00000400000000000000" pitchFamily="2" charset="0"/>
              </a:rPr>
              <a:t>of</a:t>
            </a:r>
            <a:r>
              <a:rPr lang="de-DE" sz="28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800" dirty="0" err="1">
                <a:effectLst/>
                <a:latin typeface="Agfa Rotis Sans Serif" panose="00000400000000000000" pitchFamily="2" charset="0"/>
              </a:rPr>
              <a:t>action</a:t>
            </a:r>
            <a:r>
              <a:rPr lang="de-DE" sz="2800" dirty="0">
                <a:effectLst/>
                <a:latin typeface="Agfa Rotis Sans Serif" panose="00000400000000000000" pitchFamily="2" charset="0"/>
              </a:rPr>
              <a:t> - tipstim</a:t>
            </a:r>
            <a:r>
              <a:rPr lang="de-DE" sz="2800" dirty="0">
                <a:effectLst/>
                <a:latin typeface="Calibri"/>
                <a:cs typeface="Calibri"/>
              </a:rPr>
              <a:t>®</a:t>
            </a:r>
            <a:endParaRPr lang="de-DE" sz="2800" dirty="0">
              <a:effectLst/>
              <a:latin typeface="Agfa Rotis Sans Serif" panose="00000400000000000000" pitchFamily="2" charset="0"/>
            </a:endParaRPr>
          </a:p>
        </p:txBody>
      </p:sp>
      <p:sp>
        <p:nvSpPr>
          <p:cNvPr id="16387" name="Inhaltsplatzhalter 2"/>
          <p:cNvSpPr>
            <a:spLocks noGrp="1"/>
          </p:cNvSpPr>
          <p:nvPr>
            <p:ph idx="1"/>
          </p:nvPr>
        </p:nvSpPr>
        <p:spPr>
          <a:xfrm>
            <a:off x="666750" y="2095500"/>
            <a:ext cx="7762875" cy="4613276"/>
          </a:xfrm>
        </p:spPr>
        <p:txBody>
          <a:bodyPr/>
          <a:lstStyle/>
          <a:p>
            <a:pPr marL="0" indent="0">
              <a:buNone/>
            </a:pPr>
            <a:r>
              <a:rPr lang="de-DE" altLang="de-DE" sz="2000" b="1" dirty="0">
                <a:effectLst/>
                <a:latin typeface="Agfa Rotis Sans Serif" pitchFamily="2" charset="0"/>
              </a:rPr>
              <a:t>Background:</a:t>
            </a:r>
          </a:p>
          <a:p>
            <a:pPr marL="0" indent="0">
              <a:buNone/>
            </a:pPr>
            <a:r>
              <a:rPr lang="de-DE" altLang="de-DE" sz="2000" dirty="0">
                <a:effectLst/>
                <a:latin typeface="Agfa Rotis Sans Serif" pitchFamily="2" charset="0"/>
              </a:rPr>
              <a:t>Stimulation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leads</a:t>
            </a:r>
            <a:r>
              <a:rPr lang="de-DE" altLang="de-DE" sz="2000" dirty="0">
                <a:effectLst/>
                <a:latin typeface="Agfa Rotis Sans Serif" pitchFamily="2" charset="0"/>
              </a:rPr>
              <a:t> to a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conversion</a:t>
            </a:r>
            <a:r>
              <a:rPr lang="de-DE" altLang="de-DE" sz="2000" dirty="0">
                <a:effectLst/>
                <a:latin typeface="Agfa Rotis Sans Serif" pitchFamily="2" charset="0"/>
              </a:rPr>
              <a:t> (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or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reorganisation</a:t>
            </a:r>
            <a:r>
              <a:rPr lang="de-DE" altLang="de-DE" sz="2000" dirty="0">
                <a:effectLst/>
                <a:latin typeface="Agfa Rotis Sans Serif" pitchFamily="2" charset="0"/>
              </a:rPr>
              <a:t>)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of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tactile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and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sensory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motor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neural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processing</a:t>
            </a:r>
            <a:r>
              <a:rPr lang="de-DE" altLang="de-DE" sz="2000" dirty="0">
                <a:effectLst/>
                <a:latin typeface="Agfa Rotis Sans Serif" pitchFamily="2" charset="0"/>
              </a:rPr>
              <a:t>. </a:t>
            </a:r>
          </a:p>
          <a:p>
            <a:pPr marL="0" indent="0">
              <a:buNone/>
            </a:pPr>
            <a:endParaRPr lang="de-DE" altLang="de-DE" sz="2000" dirty="0">
              <a:effectLst/>
              <a:latin typeface="Agfa Rotis Sans Serif" pitchFamily="2" charset="0"/>
            </a:endParaRPr>
          </a:p>
          <a:p>
            <a:pPr marL="0" indent="0">
              <a:buNone/>
            </a:pPr>
            <a:r>
              <a:rPr lang="de-DE" altLang="de-DE" sz="2000" dirty="0">
                <a:effectLst/>
                <a:latin typeface="Agfa Rotis Sans Serif" pitchFamily="2" charset="0"/>
              </a:rPr>
              <a:t>This in turn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leads</a:t>
            </a:r>
            <a:r>
              <a:rPr lang="de-DE" altLang="de-DE" sz="2000" dirty="0">
                <a:effectLst/>
                <a:latin typeface="Agfa Rotis Sans Serif" pitchFamily="2" charset="0"/>
              </a:rPr>
              <a:t> to a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restoration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of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the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functions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of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the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cerebral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areas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affected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by</a:t>
            </a:r>
            <a:r>
              <a:rPr lang="de-DE" altLang="de-DE" sz="2000" dirty="0">
                <a:effectLst/>
                <a:latin typeface="Agfa Rotis Sans Serif" pitchFamily="2" charset="0"/>
              </a:rPr>
              <a:t> a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stroke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and</a:t>
            </a:r>
            <a:r>
              <a:rPr lang="de-DE" altLang="de-DE" sz="2000" dirty="0">
                <a:effectLst/>
                <a:latin typeface="Agfa Rotis Sans Serif" pitchFamily="2" charset="0"/>
              </a:rPr>
              <a:t> to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compensation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processes</a:t>
            </a:r>
            <a:r>
              <a:rPr lang="de-DE" altLang="de-DE" sz="2000" dirty="0">
                <a:effectLst/>
                <a:latin typeface="Agfa Rotis Sans Serif" pitchFamily="2" charset="0"/>
              </a:rPr>
              <a:t> in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neighboring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cerebral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areas</a:t>
            </a:r>
            <a:r>
              <a:rPr lang="de-DE" altLang="de-DE" sz="2000" dirty="0">
                <a:effectLst/>
                <a:latin typeface="Agfa Rotis Sans Serif" pitchFamily="2" charset="0"/>
              </a:rPr>
              <a:t> not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directly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affected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by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the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stroke</a:t>
            </a:r>
            <a:r>
              <a:rPr lang="de-DE" altLang="de-DE" sz="2000" dirty="0">
                <a:effectLst/>
                <a:latin typeface="Agfa Rotis Sans Serif" pitchFamily="2" charset="0"/>
              </a:rPr>
              <a:t>. Sense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of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touch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and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grasping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skills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are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improved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by</a:t>
            </a:r>
            <a:r>
              <a:rPr lang="de-DE" altLang="de-DE" sz="2000" dirty="0">
                <a:effectLst/>
                <a:latin typeface="Agfa Rotis Sans Serif" pitchFamily="2" charset="0"/>
              </a:rPr>
              <a:t> a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changed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communication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between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neurons</a:t>
            </a:r>
            <a:r>
              <a:rPr lang="de-DE" altLang="de-DE" sz="2000" dirty="0">
                <a:effectLst/>
                <a:latin typeface="Agfa Rotis Sans Serif" pitchFamily="2" charset="0"/>
              </a:rPr>
              <a:t>.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©BOSANA Medizintechnik GmbH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 April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9726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  <a:effectLst/>
              </a:rPr>
              <a:t> </a:t>
            </a:r>
            <a:r>
              <a:rPr lang="de-DE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  <a:t>tipstim</a:t>
            </a:r>
            <a:r>
              <a:rPr lang="de-D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®</a:t>
            </a:r>
            <a:br>
              <a:rPr lang="de-DE" dirty="0">
                <a:solidFill>
                  <a:srgbClr val="000000"/>
                </a:solidFill>
                <a:effectLst/>
                <a:latin typeface="Agfa Rotis Sans Serif" panose="00000400000000000000" pitchFamily="2" charset="0"/>
              </a:rPr>
            </a:br>
            <a:r>
              <a:rPr lang="de-DE" sz="2800" dirty="0">
                <a:effectLst/>
                <a:latin typeface="Agfa Rotis Sans Serif" panose="00000400000000000000" pitchFamily="2" charset="0"/>
              </a:rPr>
              <a:t>I. </a:t>
            </a:r>
            <a:r>
              <a:rPr lang="de-DE" sz="2800" dirty="0" err="1">
                <a:effectLst/>
                <a:latin typeface="Agfa Rotis Sans Serif" panose="00000400000000000000" pitchFamily="2" charset="0"/>
              </a:rPr>
              <a:t>Mechanisms</a:t>
            </a:r>
            <a:r>
              <a:rPr lang="de-DE" sz="28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800" dirty="0" err="1">
                <a:effectLst/>
                <a:latin typeface="Agfa Rotis Sans Serif" panose="00000400000000000000" pitchFamily="2" charset="0"/>
              </a:rPr>
              <a:t>of</a:t>
            </a:r>
            <a:r>
              <a:rPr lang="de-DE" sz="28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800" dirty="0" err="1">
                <a:effectLst/>
                <a:latin typeface="Agfa Rotis Sans Serif" panose="00000400000000000000" pitchFamily="2" charset="0"/>
              </a:rPr>
              <a:t>action</a:t>
            </a:r>
            <a:r>
              <a:rPr lang="de-DE" sz="2800" dirty="0">
                <a:effectLst/>
                <a:latin typeface="Agfa Rotis Sans Serif" panose="00000400000000000000" pitchFamily="2" charset="0"/>
              </a:rPr>
              <a:t> - tipstim</a:t>
            </a:r>
            <a:r>
              <a:rPr lang="de-DE" sz="2800" dirty="0">
                <a:effectLst/>
                <a:latin typeface="Calibri"/>
                <a:cs typeface="Calibri"/>
              </a:rPr>
              <a:t>®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2000" dirty="0">
              <a:effectLst/>
              <a:latin typeface="Agfa Rotis Sans Serif" panose="00000400000000000000" pitchFamily="2" charset="0"/>
            </a:endParaRPr>
          </a:p>
          <a:p>
            <a:pPr marL="0" indent="0">
              <a:buNone/>
            </a:pPr>
            <a:endParaRPr lang="de-DE" sz="2000" dirty="0">
              <a:effectLst/>
              <a:latin typeface="Agfa Rotis Sans Serif" panose="00000400000000000000" pitchFamily="2" charset="0"/>
            </a:endParaRPr>
          </a:p>
          <a:p>
            <a:pPr marL="0" indent="0">
              <a:buNone/>
            </a:pPr>
            <a:endParaRPr lang="de-DE" sz="2000" dirty="0">
              <a:effectLst/>
              <a:latin typeface="Agfa Rotis Sans Serif" panose="00000400000000000000" pitchFamily="2" charset="0"/>
            </a:endParaRPr>
          </a:p>
          <a:p>
            <a:pPr marL="0" indent="0">
              <a:buNone/>
            </a:pPr>
            <a:endParaRPr lang="de-DE" sz="2000" dirty="0">
              <a:effectLst/>
              <a:latin typeface="Agfa Rotis Sans Serif" panose="00000400000000000000" pitchFamily="2" charset="0"/>
            </a:endParaRPr>
          </a:p>
          <a:p>
            <a:pPr marL="0" indent="0">
              <a:buNone/>
            </a:pPr>
            <a:endParaRPr lang="de-DE" sz="2000" dirty="0">
              <a:effectLst/>
              <a:latin typeface="Agfa Rotis Sans Serif" panose="00000400000000000000" pitchFamily="2" charset="0"/>
            </a:endParaRPr>
          </a:p>
          <a:p>
            <a:pPr marL="0" indent="0">
              <a:buNone/>
            </a:pPr>
            <a:endParaRPr lang="de-DE" sz="2000" dirty="0">
              <a:effectLst/>
              <a:latin typeface="Agfa Rotis Sans Serif" panose="00000400000000000000" pitchFamily="2" charset="0"/>
            </a:endParaRPr>
          </a:p>
          <a:p>
            <a:pPr marL="0" indent="0">
              <a:buNone/>
            </a:pPr>
            <a:endParaRPr lang="de-DE" sz="2000" dirty="0">
              <a:effectLst/>
              <a:latin typeface="Agfa Rotis Sans Serif" panose="00000400000000000000" pitchFamily="2" charset="0"/>
            </a:endParaRPr>
          </a:p>
          <a:p>
            <a:pPr marL="0" indent="0">
              <a:buNone/>
            </a:pPr>
            <a:endParaRPr lang="de-DE" sz="2000" dirty="0">
              <a:effectLst/>
              <a:latin typeface="Agfa Rotis Sans Serif" panose="00000400000000000000" pitchFamily="2" charset="0"/>
            </a:endParaRPr>
          </a:p>
          <a:p>
            <a:pPr marL="0" indent="0">
              <a:buNone/>
            </a:pPr>
            <a:r>
              <a:rPr lang="de-DE" sz="2000" dirty="0">
                <a:effectLst/>
                <a:latin typeface="Agfa Rotis Sans Serif" panose="00000400000000000000" pitchFamily="2" charset="0"/>
              </a:rPr>
              <a:t>		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before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				after</a:t>
            </a:r>
          </a:p>
          <a:p>
            <a:pPr marL="0" indent="0">
              <a:buNone/>
            </a:pPr>
            <a:endParaRPr lang="de-DE" sz="2000" dirty="0">
              <a:effectLst/>
              <a:latin typeface="Agfa Rotis Sans Serif" panose="00000400000000000000" pitchFamily="2" charset="0"/>
            </a:endParaRPr>
          </a:p>
          <a:p>
            <a:pPr marL="0" indent="0">
              <a:buNone/>
            </a:pPr>
            <a:endParaRPr lang="de-DE" sz="2000" dirty="0">
              <a:effectLst/>
              <a:latin typeface="Agfa Rotis Sans Serif" panose="00000400000000000000" pitchFamily="2" charset="0"/>
            </a:endParaRPr>
          </a:p>
          <a:p>
            <a:pPr marL="0" indent="0" algn="ctr">
              <a:buNone/>
            </a:pPr>
            <a:r>
              <a:rPr lang="de-DE" sz="2000" dirty="0" err="1">
                <a:effectLst/>
                <a:latin typeface="Agfa Rotis Sans Serif" panose="00000400000000000000" pitchFamily="2" charset="0"/>
              </a:rPr>
              <a:t>Activation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(MRT)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of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cerebral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„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hand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“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areas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before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and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after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tip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-stimulation</a:t>
            </a:r>
            <a:endParaRPr lang="de-DE" sz="100" dirty="0">
              <a:effectLst/>
              <a:latin typeface="Agfa Rotis Sans Serif" panose="00000400000000000000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 April 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©BOSANA Medizintechnik GmbH</a:t>
            </a:r>
            <a:endParaRPr lang="de-DE" dirty="0"/>
          </a:p>
        </p:txBody>
      </p:sp>
      <p:pic>
        <p:nvPicPr>
          <p:cNvPr id="7" name="Picture 2" descr="T:\tipstim\Marketing\Fotos, Abb &amp; Videos\diverse Abbildungen und Schaubilder\Messungen - MRT, SEP etc\2014-11-24 MRT - Gehirnaktivierung vor tip-stimulation - gesunder Mens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33" y="1474470"/>
            <a:ext cx="3479217" cy="314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T:\tipstim\Marketing\Fotos, Abb &amp; Videos\diverse Abbildungen und Schaubilder\Messungen - MRT, SEP etc\2014-11-24 MRT - Gehirnaktivierung nach tip-stimulation - gesunder Mens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121" y="1474471"/>
            <a:ext cx="3476680" cy="314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352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effectLst/>
              </a:rPr>
              <a:t> </a:t>
            </a:r>
            <a:r>
              <a:rPr lang="de-DE" dirty="0">
                <a:effectLst/>
                <a:latin typeface="Agfa Rotis Sans Serif" panose="00000400000000000000" pitchFamily="2" charset="0"/>
              </a:rPr>
              <a:t>tipstim</a:t>
            </a:r>
            <a:r>
              <a:rPr lang="de-DE" dirty="0">
                <a:effectLst/>
                <a:latin typeface="Calibri"/>
                <a:cs typeface="Calibri"/>
              </a:rPr>
              <a:t>®</a:t>
            </a:r>
            <a:br>
              <a:rPr lang="de-DE" dirty="0">
                <a:effectLst/>
                <a:latin typeface="Agfa Rotis Sans Serif" panose="00000400000000000000" pitchFamily="2" charset="0"/>
              </a:rPr>
            </a:br>
            <a:r>
              <a:rPr lang="de-DE" sz="2800" dirty="0">
                <a:effectLst/>
                <a:latin typeface="Agfa Rotis Sans Serif" panose="00000400000000000000" pitchFamily="2" charset="0"/>
              </a:rPr>
              <a:t>I. </a:t>
            </a:r>
            <a:r>
              <a:rPr lang="de-DE" sz="2800" dirty="0" err="1">
                <a:effectLst/>
                <a:latin typeface="Agfa Rotis Sans Serif" panose="00000400000000000000" pitchFamily="2" charset="0"/>
              </a:rPr>
              <a:t>Mechanisms</a:t>
            </a:r>
            <a:r>
              <a:rPr lang="de-DE" sz="28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800" dirty="0" err="1">
                <a:effectLst/>
                <a:latin typeface="Agfa Rotis Sans Serif" panose="00000400000000000000" pitchFamily="2" charset="0"/>
              </a:rPr>
              <a:t>of</a:t>
            </a:r>
            <a:r>
              <a:rPr lang="de-DE" sz="28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800" dirty="0" err="1">
                <a:effectLst/>
                <a:latin typeface="Agfa Rotis Sans Serif" panose="00000400000000000000" pitchFamily="2" charset="0"/>
              </a:rPr>
              <a:t>action</a:t>
            </a:r>
            <a:r>
              <a:rPr lang="de-DE" sz="2800" dirty="0">
                <a:effectLst/>
                <a:latin typeface="Agfa Rotis Sans Serif" panose="00000400000000000000" pitchFamily="2" charset="0"/>
              </a:rPr>
              <a:t> - tipstim</a:t>
            </a:r>
            <a:r>
              <a:rPr lang="de-DE" sz="2800" dirty="0">
                <a:effectLst/>
                <a:latin typeface="Calibri"/>
                <a:cs typeface="Calibri"/>
              </a:rPr>
              <a:t>®</a:t>
            </a:r>
            <a:endParaRPr lang="de-DE" sz="2800" dirty="0">
              <a:effectLst/>
              <a:latin typeface="Agfa Rotis Sans Serif" panose="00000400000000000000" pitchFamily="2" charset="0"/>
            </a:endParaRPr>
          </a:p>
        </p:txBody>
      </p:sp>
      <p:sp>
        <p:nvSpPr>
          <p:cNvPr id="16387" name="Inhaltsplatzhalter 2"/>
          <p:cNvSpPr>
            <a:spLocks noGrp="1"/>
          </p:cNvSpPr>
          <p:nvPr>
            <p:ph idx="1"/>
          </p:nvPr>
        </p:nvSpPr>
        <p:spPr>
          <a:xfrm>
            <a:off x="690562" y="1371600"/>
            <a:ext cx="7762875" cy="4927600"/>
          </a:xfrm>
        </p:spPr>
        <p:txBody>
          <a:bodyPr/>
          <a:lstStyle/>
          <a:p>
            <a:pPr marL="0" indent="0">
              <a:buNone/>
            </a:pPr>
            <a:r>
              <a:rPr lang="de-DE" altLang="de-DE" sz="2000" b="1" dirty="0">
                <a:effectLst/>
                <a:latin typeface="Agfa Rotis Sans Serif" pitchFamily="2" charset="0"/>
              </a:rPr>
              <a:t>Differentiation </a:t>
            </a:r>
            <a:r>
              <a:rPr lang="de-DE" altLang="de-DE" sz="2000" b="1" dirty="0" err="1">
                <a:effectLst/>
                <a:latin typeface="Agfa Rotis Sans Serif" pitchFamily="2" charset="0"/>
              </a:rPr>
              <a:t>from</a:t>
            </a:r>
            <a:r>
              <a:rPr lang="de-DE" altLang="de-DE" sz="2000" b="1" dirty="0">
                <a:effectLst/>
                <a:latin typeface="Agfa Rotis Sans Serif" pitchFamily="2" charset="0"/>
              </a:rPr>
              <a:t> </a:t>
            </a:r>
            <a:r>
              <a:rPr lang="de-DE" altLang="de-DE" sz="2000" b="1" dirty="0" err="1">
                <a:effectLst/>
                <a:latin typeface="Agfa Rotis Sans Serif" pitchFamily="2" charset="0"/>
              </a:rPr>
              <a:t>conventional</a:t>
            </a:r>
            <a:r>
              <a:rPr lang="de-DE" altLang="de-DE" sz="2000" b="1" dirty="0">
                <a:effectLst/>
                <a:latin typeface="Agfa Rotis Sans Serif" pitchFamily="2" charset="0"/>
              </a:rPr>
              <a:t> </a:t>
            </a:r>
            <a:r>
              <a:rPr lang="de-DE" altLang="de-DE" sz="2000" b="1" dirty="0" err="1">
                <a:effectLst/>
                <a:latin typeface="Agfa Rotis Sans Serif" pitchFamily="2" charset="0"/>
              </a:rPr>
              <a:t>stimulation</a:t>
            </a:r>
            <a:r>
              <a:rPr lang="de-DE" altLang="de-DE" sz="2000" b="1" dirty="0">
                <a:effectLst/>
                <a:latin typeface="Agfa Rotis Sans Serif" pitchFamily="2" charset="0"/>
              </a:rPr>
              <a:t> </a:t>
            </a:r>
            <a:r>
              <a:rPr lang="de-DE" altLang="de-DE" sz="2000" b="1" dirty="0" err="1">
                <a:effectLst/>
                <a:latin typeface="Agfa Rotis Sans Serif" pitchFamily="2" charset="0"/>
              </a:rPr>
              <a:t>methods</a:t>
            </a:r>
            <a:r>
              <a:rPr lang="de-DE" altLang="de-DE" sz="2000" b="1" dirty="0">
                <a:effectLst/>
                <a:latin typeface="Agfa Rotis Sans Serif" pitchFamily="2" charset="0"/>
              </a:rPr>
              <a:t> like TENS/EMS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2000" dirty="0">
                <a:effectLst/>
                <a:latin typeface="Agfa Rotis Sans Serif" pitchFamily="2" charset="0"/>
              </a:rPr>
              <a:t>TENS/EMS-stimulation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generally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supports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muscle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functions</a:t>
            </a:r>
            <a:r>
              <a:rPr lang="de-DE" altLang="de-DE" sz="2000" dirty="0">
                <a:effectLst/>
                <a:latin typeface="Agfa Rotis Sans Serif" pitchFamily="2" charset="0"/>
              </a:rPr>
              <a:t> to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improve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motor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functions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or</a:t>
            </a:r>
            <a:r>
              <a:rPr lang="de-DE" altLang="de-DE" sz="2000" dirty="0">
                <a:effectLst/>
                <a:latin typeface="Agfa Rotis Sans Serif" pitchFamily="2" charset="0"/>
              </a:rPr>
              <a:t> to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reduce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pain</a:t>
            </a:r>
            <a:endParaRPr lang="de-DE" altLang="de-DE" sz="2000" dirty="0">
              <a:effectLst/>
              <a:latin typeface="Agfa Rotis Sans Serif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2000" dirty="0">
                <a:effectLst/>
                <a:latin typeface="Agfa Rotis Sans Serif" pitchFamily="2" charset="0"/>
              </a:rPr>
              <a:t>The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only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target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of</a:t>
            </a:r>
            <a:r>
              <a:rPr lang="de-DE" altLang="de-DE" sz="2000" dirty="0">
                <a:effectLst/>
                <a:latin typeface="Agfa Rotis Sans Serif" pitchFamily="2" charset="0"/>
              </a:rPr>
              <a:t> TENS/EMS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stimulation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are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local</a:t>
            </a:r>
            <a:r>
              <a:rPr lang="de-DE" altLang="de-DE" sz="2000" dirty="0">
                <a:effectLst/>
                <a:latin typeface="Agfa Rotis Sans Serif" pitchFamily="2" charset="0"/>
              </a:rPr>
              <a:t>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nerves</a:t>
            </a:r>
            <a:r>
              <a:rPr lang="de-DE" altLang="de-DE" sz="2000" dirty="0">
                <a:effectLst/>
                <a:latin typeface="Agfa Rotis Sans Serif" pitchFamily="2" charset="0"/>
              </a:rPr>
              <a:t> und </a:t>
            </a:r>
            <a:r>
              <a:rPr lang="de-DE" altLang="de-DE" sz="2000" dirty="0" err="1">
                <a:effectLst/>
                <a:latin typeface="Agfa Rotis Sans Serif" pitchFamily="2" charset="0"/>
              </a:rPr>
              <a:t>muscles</a:t>
            </a:r>
            <a:endParaRPr lang="de-DE" altLang="de-DE" sz="2000" dirty="0">
              <a:effectLst/>
              <a:latin typeface="Agfa Rotis Sans Serif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effectLst/>
                <a:latin typeface="Agfa Rotis Sans Serif" panose="00000400000000000000" pitchFamily="2" charset="0"/>
              </a:rPr>
              <a:t>In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contrast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to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the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TENS/EMS-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therapy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,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tip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-stimulation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does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not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unspecifically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modify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conduction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of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neural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paths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.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Tip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-stimulation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directly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and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simultaneously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excites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individual neuronal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pathways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of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the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mechanoreceptors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of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the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fingertips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(„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co-activation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“). The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prinicple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of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„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co-activation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“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is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the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only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way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to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learn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by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passive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stimulation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(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Hebbian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 </a:t>
            </a:r>
            <a:r>
              <a:rPr lang="de-DE" sz="2000" dirty="0" err="1">
                <a:effectLst/>
                <a:latin typeface="Agfa Rotis Sans Serif" panose="00000400000000000000" pitchFamily="2" charset="0"/>
              </a:rPr>
              <a:t>theory</a:t>
            </a:r>
            <a:r>
              <a:rPr lang="de-DE" sz="2000" dirty="0">
                <a:effectLst/>
                <a:latin typeface="Agfa Rotis Sans Serif" panose="00000400000000000000" pitchFamily="2" charset="0"/>
              </a:rPr>
              <a:t>, </a:t>
            </a:r>
            <a:r>
              <a:rPr lang="en-US" sz="2000" dirty="0">
                <a:effectLst/>
                <a:latin typeface="Agfa Rotis Sans Serif" panose="00000400000000000000" pitchFamily="2" charset="0"/>
              </a:rPr>
              <a:t>"what fires together, wires together")</a:t>
            </a:r>
            <a:endParaRPr lang="de-DE" altLang="de-DE" sz="2000" dirty="0">
              <a:effectLst/>
              <a:latin typeface="Agfa Rotis Sans Serif" pitchFamily="2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482687"/>
            <a:ext cx="2895600" cy="238788"/>
          </a:xfrm>
        </p:spPr>
        <p:txBody>
          <a:bodyPr/>
          <a:lstStyle/>
          <a:p>
            <a:pPr>
              <a:defRPr/>
            </a:pPr>
            <a:r>
              <a:rPr lang="de-DE" dirty="0"/>
              <a:t>©BOSANA Medizintechnik GmbH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 April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7632567"/>
      </p:ext>
    </p:extLst>
  </p:cSld>
  <p:clrMapOvr>
    <a:masterClrMapping/>
  </p:clrMapOvr>
</p:sld>
</file>

<file path=ppt/theme/theme1.xml><?xml version="1.0" encoding="utf-8"?>
<a:theme xmlns:a="http://schemas.openxmlformats.org/drawingml/2006/main" name="Wolken">
  <a:themeElements>
    <a:clrScheme name="Wolken 9">
      <a:dk1>
        <a:srgbClr val="000000"/>
      </a:dk1>
      <a:lt1>
        <a:srgbClr val="FFFFFF"/>
      </a:lt1>
      <a:dk2>
        <a:srgbClr val="000000"/>
      </a:dk2>
      <a:lt2>
        <a:srgbClr val="FEFEFE"/>
      </a:lt2>
      <a:accent1>
        <a:srgbClr val="E1E1FF"/>
      </a:accent1>
      <a:accent2>
        <a:srgbClr val="D9FFF8"/>
      </a:accent2>
      <a:accent3>
        <a:srgbClr val="FFFFFF"/>
      </a:accent3>
      <a:accent4>
        <a:srgbClr val="000000"/>
      </a:accent4>
      <a:accent5>
        <a:srgbClr val="EEEEFF"/>
      </a:accent5>
      <a:accent6>
        <a:srgbClr val="C4E7E1"/>
      </a:accent6>
      <a:hlink>
        <a:srgbClr val="9966FF"/>
      </a:hlink>
      <a:folHlink>
        <a:srgbClr val="666699"/>
      </a:folHlink>
    </a:clrScheme>
    <a:fontScheme name="Wolke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Wolken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lken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lken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lken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lken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lken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lken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lken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lken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23</TotalTime>
  <Words>981</Words>
  <Application>Microsoft Office PowerPoint</Application>
  <PresentationFormat>On-screen Show (4:3)</PresentationFormat>
  <Paragraphs>173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Agfa Rotis Sans Serif</vt:lpstr>
      <vt:lpstr>Arial</vt:lpstr>
      <vt:lpstr>Calibri</vt:lpstr>
      <vt:lpstr>Symbol</vt:lpstr>
      <vt:lpstr>Tahoma</vt:lpstr>
      <vt:lpstr>Times New Roman</vt:lpstr>
      <vt:lpstr>Wingdings</vt:lpstr>
      <vt:lpstr>Wolken</vt:lpstr>
      <vt:lpstr>Brain stimulation at your fingertips A completely new approach in rehabilitation after stroke</vt:lpstr>
      <vt:lpstr> tipstim® What is tipstim® about?</vt:lpstr>
      <vt:lpstr> tipstim® I. Mechanisms of action - tipstim®</vt:lpstr>
      <vt:lpstr> tipstim® I. Mechanisms of action - tipstim®</vt:lpstr>
      <vt:lpstr> tipstim® I. Mechanisms of action - tipstim®</vt:lpstr>
      <vt:lpstr> tipstim® I. Mechanisms of action - tipstim®</vt:lpstr>
      <vt:lpstr> tipstim® I. Mechanisms of action - tipstim®</vt:lpstr>
      <vt:lpstr> tipstim® I. Mechanisms of action - tipstim®</vt:lpstr>
      <vt:lpstr> tipstim® I. Mechanisms of action - tipstim®</vt:lpstr>
      <vt:lpstr> tipstim® I. Mechanisms of action - tipstim®</vt:lpstr>
      <vt:lpstr>tipstim® II. Medical indications</vt:lpstr>
      <vt:lpstr>tipstim® II. Medical indications</vt:lpstr>
      <vt:lpstr>tipstim® IV. Contraindications and side-effects</vt:lpstr>
      <vt:lpstr>tipstim® IV. Contraindications and side-effects</vt:lpstr>
      <vt:lpstr>tipstim® V. Programme selection tipstim®</vt:lpstr>
      <vt:lpstr>tipstim® V. Programme selection tipstim®</vt:lpstr>
      <vt:lpstr>tipstim® V. Programme selection tipstim®</vt:lpstr>
      <vt:lpstr>tipstim® V. Programme selection tipstim®</vt:lpstr>
      <vt:lpstr>tipstim® V. Programme selection tipstim®</vt:lpstr>
      <vt:lpstr>PowerPoint Presentation</vt:lpstr>
    </vt:vector>
  </TitlesOfParts>
  <Company>Bosana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Cefaly - AD-Schulung</dc:title>
  <dc:creator>Oliver Bona</dc:creator>
  <cp:lastModifiedBy>James Brack</cp:lastModifiedBy>
  <cp:revision>295</cp:revision>
  <cp:lastPrinted>2013-09-16T07:57:08Z</cp:lastPrinted>
  <dcterms:created xsi:type="dcterms:W3CDTF">2006-01-17T11:31:29Z</dcterms:created>
  <dcterms:modified xsi:type="dcterms:W3CDTF">2020-02-11T15:30:21Z</dcterms:modified>
</cp:coreProperties>
</file>